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drawings/drawing1.xml" ContentType="application/vnd.openxmlformats-officedocument.drawingml.chartshapes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71" r:id="rId7"/>
    <p:sldId id="262" r:id="rId8"/>
    <p:sldId id="272" r:id="rId9"/>
    <p:sldId id="264" r:id="rId10"/>
    <p:sldId id="261" r:id="rId11"/>
    <p:sldId id="265" r:id="rId12"/>
    <p:sldId id="266" r:id="rId13"/>
    <p:sldId id="267" r:id="rId14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1.bin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../embeddings/oleObject2.bin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3.bin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4.bin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5.bin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../embeddings/oleObject6.bin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31%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31%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2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finale1A sc sec.xlsx]modello secondaria'!$W$11:$W$15</c:f>
              <c:strCache>
                <c:ptCount val="5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  <c:pt idx="4">
                  <c:v>N. ALUNNI MEDIA  5</c:v>
                </c:pt>
              </c:strCache>
            </c:strRef>
          </c:cat>
          <c:val>
            <c:numRef>
              <c:f>'[GRIGLIA finale1A sc sec.xlsx]modello secondaria'!$X$11:$X$15</c:f>
              <c:numCache>
                <c:formatCode>0</c:formatCode>
                <c:ptCount val="5"/>
                <c:pt idx="0">
                  <c:v>1</c:v>
                </c:pt>
                <c:pt idx="1">
                  <c:v>5</c:v>
                </c:pt>
                <c:pt idx="2">
                  <c:v>5</c:v>
                </c:pt>
                <c:pt idx="3">
                  <c:v>3</c:v>
                </c:pt>
                <c:pt idx="4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Foglio1!$E$1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Foglio1!$A$2:$D$8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Foglio1!$E$2:$E$8</c:f>
              <c:numCache>
                <c:formatCode>General</c:formatCode>
                <c:ptCount val="7"/>
                <c:pt idx="0">
                  <c:v>2</c:v>
                </c:pt>
                <c:pt idx="1">
                  <c:v>12</c:v>
                </c:pt>
                <c:pt idx="2">
                  <c:v>22</c:v>
                </c:pt>
                <c:pt idx="3">
                  <c:v>18</c:v>
                </c:pt>
                <c:pt idx="4">
                  <c:v>18</c:v>
                </c:pt>
                <c:pt idx="5">
                  <c:v>6</c:v>
                </c:pt>
                <c:pt idx="6">
                  <c:v>3</c:v>
                </c:pt>
              </c:numCache>
            </c:numRef>
          </c:val>
        </c:ser>
        <c:ser>
          <c:idx val="1"/>
          <c:order val="1"/>
          <c:tx>
            <c:strRef>
              <c:f>Foglio1!$F$1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Foglio1!$A$2:$D$8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Foglio1!$F$2:$F$8</c:f>
              <c:numCache>
                <c:formatCode>General</c:formatCode>
                <c:ptCount val="7"/>
                <c:pt idx="0">
                  <c:v>3</c:v>
                </c:pt>
                <c:pt idx="1">
                  <c:v>9</c:v>
                </c:pt>
                <c:pt idx="2">
                  <c:v>19</c:v>
                </c:pt>
                <c:pt idx="3">
                  <c:v>14</c:v>
                </c:pt>
                <c:pt idx="4">
                  <c:v>17</c:v>
                </c:pt>
                <c:pt idx="5">
                  <c:v>10</c:v>
                </c:pt>
                <c:pt idx="6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1799424"/>
        <c:axId val="101800960"/>
      </c:barChart>
      <c:catAx>
        <c:axId val="10179942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101800960"/>
        <c:crosses val="autoZero"/>
        <c:auto val="1"/>
        <c:lblAlgn val="ctr"/>
        <c:lblOffset val="100"/>
        <c:noMultiLvlLbl val="0"/>
      </c:catAx>
      <c:valAx>
        <c:axId val="1018009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0179942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ITA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2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30</c:v>
                </c:pt>
                <c:pt idx="3">
                  <c:v>27</c:v>
                </c:pt>
                <c:pt idx="4">
                  <c:v>21</c:v>
                </c:pt>
                <c:pt idx="5">
                  <c:v>5</c:v>
                </c:pt>
                <c:pt idx="6">
                  <c:v>4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MATE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2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17</c:v>
                </c:pt>
                <c:pt idx="1">
                  <c:v>19</c:v>
                </c:pt>
                <c:pt idx="3">
                  <c:v>20</c:v>
                </c:pt>
                <c:pt idx="4">
                  <c:v>9</c:v>
                </c:pt>
                <c:pt idx="5">
                  <c:v>6</c:v>
                </c:pt>
                <c:pt idx="6">
                  <c:v>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2415744"/>
        <c:axId val="102425728"/>
      </c:barChart>
      <c:catAx>
        <c:axId val="10241574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02425728"/>
        <c:crosses val="autoZero"/>
        <c:auto val="1"/>
        <c:lblAlgn val="ctr"/>
        <c:lblOffset val="100"/>
        <c:noMultiLvlLbl val="0"/>
      </c:catAx>
      <c:valAx>
        <c:axId val="10242572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0241574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Foglio1!$G$1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Foglio1!$G$2:$G$8</c:f>
              <c:numCache>
                <c:formatCode>General</c:formatCode>
                <c:ptCount val="7"/>
                <c:pt idx="0">
                  <c:v>3</c:v>
                </c:pt>
                <c:pt idx="1">
                  <c:v>14</c:v>
                </c:pt>
                <c:pt idx="2">
                  <c:v>18</c:v>
                </c:pt>
                <c:pt idx="3">
                  <c:v>19</c:v>
                </c:pt>
                <c:pt idx="4">
                  <c:v>9</c:v>
                </c:pt>
                <c:pt idx="5">
                  <c:v>9</c:v>
                </c:pt>
                <c:pt idx="6">
                  <c:v>8</c:v>
                </c:pt>
              </c:numCache>
            </c:numRef>
          </c:val>
        </c:ser>
        <c:ser>
          <c:idx val="1"/>
          <c:order val="1"/>
          <c:tx>
            <c:strRef>
              <c:f>Foglio1!$H$1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Foglio1!$H$2:$H$8</c:f>
              <c:numCache>
                <c:formatCode>General</c:formatCode>
                <c:ptCount val="7"/>
                <c:pt idx="0">
                  <c:v>3</c:v>
                </c:pt>
                <c:pt idx="1">
                  <c:v>11</c:v>
                </c:pt>
                <c:pt idx="2">
                  <c:v>30</c:v>
                </c:pt>
                <c:pt idx="3">
                  <c:v>8</c:v>
                </c:pt>
                <c:pt idx="4">
                  <c:v>19</c:v>
                </c:pt>
                <c:pt idx="5">
                  <c:v>3</c:v>
                </c:pt>
                <c:pt idx="6">
                  <c:v>8</c:v>
                </c:pt>
              </c:numCache>
            </c:numRef>
          </c:val>
        </c:ser>
        <c:ser>
          <c:idx val="2"/>
          <c:order val="2"/>
          <c:tx>
            <c:strRef>
              <c:f>Foglio1!$I$1</c:f>
              <c:strCache>
                <c:ptCount val="1"/>
                <c:pt idx="0">
                  <c:v>GEO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Foglio1!$A$2:$F$8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Foglio1!$I$2:$I$8</c:f>
              <c:numCache>
                <c:formatCode>General</c:formatCode>
                <c:ptCount val="7"/>
                <c:pt idx="0">
                  <c:v>2</c:v>
                </c:pt>
                <c:pt idx="1">
                  <c:v>15</c:v>
                </c:pt>
                <c:pt idx="2">
                  <c:v>18</c:v>
                </c:pt>
                <c:pt idx="3">
                  <c:v>15</c:v>
                </c:pt>
                <c:pt idx="4">
                  <c:v>16</c:v>
                </c:pt>
                <c:pt idx="5">
                  <c:v>12</c:v>
                </c:pt>
                <c:pt idx="6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6019584"/>
        <c:axId val="116021120"/>
      </c:barChart>
      <c:catAx>
        <c:axId val="11601958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116021120"/>
        <c:crosses val="autoZero"/>
        <c:auto val="1"/>
        <c:lblAlgn val="ctr"/>
        <c:lblOffset val="100"/>
        <c:noMultiLvlLbl val="0"/>
      </c:catAx>
      <c:valAx>
        <c:axId val="11602112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6019584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7.8806138398415507E-2"/>
          <c:y val="3.059599280635485E-2"/>
          <c:w val="0.80156778557171804"/>
          <c:h val="0.90036740709365626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STORIA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34</c:v>
                </c:pt>
                <c:pt idx="1">
                  <c:v>20</c:v>
                </c:pt>
                <c:pt idx="2">
                  <c:v>21</c:v>
                </c:pt>
                <c:pt idx="3">
                  <c:v>15</c:v>
                </c:pt>
                <c:pt idx="4">
                  <c:v>5</c:v>
                </c:pt>
                <c:pt idx="5">
                  <c:v>2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GEOG.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18</c:v>
                </c:pt>
                <c:pt idx="1">
                  <c:v>30</c:v>
                </c:pt>
                <c:pt idx="2">
                  <c:v>13</c:v>
                </c:pt>
                <c:pt idx="3">
                  <c:v>16</c:v>
                </c:pt>
                <c:pt idx="4">
                  <c:v>14</c:v>
                </c:pt>
                <c:pt idx="5">
                  <c:v>9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SCIENZE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0">
                  <c:v>5</c:v>
                </c:pt>
                <c:pt idx="1">
                  <c:v>13</c:v>
                </c:pt>
                <c:pt idx="2">
                  <c:v>12</c:v>
                </c:pt>
                <c:pt idx="3">
                  <c:v>18</c:v>
                </c:pt>
                <c:pt idx="4">
                  <c:v>27</c:v>
                </c:pt>
                <c:pt idx="5">
                  <c:v>16</c:v>
                </c:pt>
                <c:pt idx="6">
                  <c:v>14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86194432"/>
        <c:axId val="93983104"/>
      </c:barChart>
      <c:catAx>
        <c:axId val="8619443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93983104"/>
        <c:crosses val="autoZero"/>
        <c:auto val="1"/>
        <c:lblAlgn val="ctr"/>
        <c:lblOffset val="100"/>
        <c:noMultiLvlLbl val="0"/>
      </c:catAx>
      <c:valAx>
        <c:axId val="9398310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86194432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Foglio1!$D$1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Foglio1!$D$2:$D$8</c:f>
              <c:numCache>
                <c:formatCode>General</c:formatCode>
                <c:ptCount val="7"/>
                <c:pt idx="0">
                  <c:v>4</c:v>
                </c:pt>
                <c:pt idx="1">
                  <c:v>14</c:v>
                </c:pt>
                <c:pt idx="2">
                  <c:v>18</c:v>
                </c:pt>
                <c:pt idx="3">
                  <c:v>16</c:v>
                </c:pt>
                <c:pt idx="4">
                  <c:v>15</c:v>
                </c:pt>
                <c:pt idx="5">
                  <c:v>4</c:v>
                </c:pt>
                <c:pt idx="6">
                  <c:v>6</c:v>
                </c:pt>
              </c:numCache>
            </c:numRef>
          </c:val>
        </c:ser>
        <c:ser>
          <c:idx val="1"/>
          <c:order val="1"/>
          <c:tx>
            <c:strRef>
              <c:f>Foglio1!$E$1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Foglio1!$A$2:$C$8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Foglio1!$E$2:$E$8</c:f>
              <c:numCache>
                <c:formatCode>General</c:formatCode>
                <c:ptCount val="7"/>
                <c:pt idx="0">
                  <c:v>3</c:v>
                </c:pt>
                <c:pt idx="1">
                  <c:v>14</c:v>
                </c:pt>
                <c:pt idx="2">
                  <c:v>25</c:v>
                </c:pt>
                <c:pt idx="3">
                  <c:v>23</c:v>
                </c:pt>
                <c:pt idx="4">
                  <c:v>8</c:v>
                </c:pt>
                <c:pt idx="5">
                  <c:v>3</c:v>
                </c:pt>
                <c:pt idx="6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2414976"/>
        <c:axId val="115679232"/>
      </c:barChart>
      <c:catAx>
        <c:axId val="10241497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600" b="1"/>
            </a:pPr>
            <a:endParaRPr lang="it-IT"/>
          </a:p>
        </c:txPr>
        <c:crossAx val="115679232"/>
        <c:crosses val="autoZero"/>
        <c:auto val="1"/>
        <c:lblAlgn val="ctr"/>
        <c:lblOffset val="100"/>
        <c:noMultiLvlLbl val="0"/>
      </c:catAx>
      <c:valAx>
        <c:axId val="11567923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02414976"/>
        <c:crosses val="autoZero"/>
        <c:crossBetween val="between"/>
      </c:valAx>
      <c:spPr>
        <a:noFill/>
        <a:ln w="25400">
          <a:noFill/>
        </a:ln>
      </c:spPr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INGLESE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25</c:v>
                </c:pt>
                <c:pt idx="1">
                  <c:v>11</c:v>
                </c:pt>
                <c:pt idx="2">
                  <c:v>18</c:v>
                </c:pt>
                <c:pt idx="3">
                  <c:v>17</c:v>
                </c:pt>
                <c:pt idx="4">
                  <c:v>7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FRANCESE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11</c:v>
                </c:pt>
                <c:pt idx="1">
                  <c:v>22</c:v>
                </c:pt>
                <c:pt idx="2">
                  <c:v>35</c:v>
                </c:pt>
                <c:pt idx="3">
                  <c:v>24</c:v>
                </c:pt>
                <c:pt idx="4">
                  <c:v>8</c:v>
                </c:pt>
                <c:pt idx="5">
                  <c:v>5</c:v>
                </c:pt>
                <c:pt idx="6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9121408"/>
        <c:axId val="119122944"/>
      </c:barChart>
      <c:catAx>
        <c:axId val="11912140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119122944"/>
        <c:crosses val="autoZero"/>
        <c:auto val="1"/>
        <c:lblAlgn val="ctr"/>
        <c:lblOffset val="100"/>
        <c:noMultiLvlLbl val="0"/>
      </c:catAx>
      <c:valAx>
        <c:axId val="1191229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912140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Foglio1!$J$1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Foglio1!$A$2:$I$8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Foglio1!$J$2:$J$8</c:f>
              <c:numCache>
                <c:formatCode>General</c:formatCode>
                <c:ptCount val="7"/>
                <c:pt idx="0">
                  <c:v>4</c:v>
                </c:pt>
                <c:pt idx="1">
                  <c:v>4</c:v>
                </c:pt>
                <c:pt idx="2">
                  <c:v>29</c:v>
                </c:pt>
                <c:pt idx="3">
                  <c:v>36</c:v>
                </c:pt>
                <c:pt idx="4">
                  <c:v>7</c:v>
                </c:pt>
                <c:pt idx="5">
                  <c:v>1</c:v>
                </c:pt>
              </c:numCache>
            </c:numRef>
          </c:val>
        </c:ser>
        <c:ser>
          <c:idx val="1"/>
          <c:order val="1"/>
          <c:tx>
            <c:strRef>
              <c:f>Foglio1!$K$1</c:f>
              <c:strCache>
                <c:ptCount val="1"/>
                <c:pt idx="0">
                  <c:v>MUSICA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Foglio1!$A$2:$I$8</c:f>
              <c:strCach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strCache>
            </c:strRef>
          </c:cat>
          <c:val>
            <c:numRef>
              <c:f>Foglio1!$K$2:$K$8</c:f>
              <c:numCache>
                <c:formatCode>General</c:formatCode>
                <c:ptCount val="7"/>
                <c:pt idx="0">
                  <c:v>2</c:v>
                </c:pt>
                <c:pt idx="1">
                  <c:v>7</c:v>
                </c:pt>
                <c:pt idx="2">
                  <c:v>18</c:v>
                </c:pt>
                <c:pt idx="3">
                  <c:v>21</c:v>
                </c:pt>
                <c:pt idx="4">
                  <c:v>13</c:v>
                </c:pt>
                <c:pt idx="5">
                  <c:v>11</c:v>
                </c:pt>
                <c:pt idx="6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9293440"/>
        <c:axId val="119294976"/>
      </c:barChart>
      <c:catAx>
        <c:axId val="11929344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119294976"/>
        <c:crosses val="autoZero"/>
        <c:auto val="1"/>
        <c:lblAlgn val="ctr"/>
        <c:lblOffset val="100"/>
        <c:noMultiLvlLbl val="0"/>
      </c:catAx>
      <c:valAx>
        <c:axId val="1192949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9293440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MUSICA 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5</c:v>
                </c:pt>
                <c:pt idx="1">
                  <c:v>12</c:v>
                </c:pt>
                <c:pt idx="2">
                  <c:v>32</c:v>
                </c:pt>
                <c:pt idx="3">
                  <c:v>20</c:v>
                </c:pt>
                <c:pt idx="4">
                  <c:v>18</c:v>
                </c:pt>
                <c:pt idx="5">
                  <c:v>11</c:v>
                </c:pt>
                <c:pt idx="6">
                  <c:v>7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ARTE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7</c:v>
                </c:pt>
                <c:pt idx="1">
                  <c:v>16</c:v>
                </c:pt>
                <c:pt idx="2">
                  <c:v>43</c:v>
                </c:pt>
                <c:pt idx="3">
                  <c:v>27</c:v>
                </c:pt>
                <c:pt idx="4">
                  <c:v>8</c:v>
                </c:pt>
                <c:pt idx="5">
                  <c:v>14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9333248"/>
        <c:axId val="119334784"/>
      </c:barChart>
      <c:catAx>
        <c:axId val="11933324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119334784"/>
        <c:crosses val="autoZero"/>
        <c:auto val="1"/>
        <c:lblAlgn val="ctr"/>
        <c:lblOffset val="100"/>
        <c:noMultiLvlLbl val="0"/>
      </c:catAx>
      <c:valAx>
        <c:axId val="1193347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9333248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Foglio1!$L$1</c:f>
              <c:strCache>
                <c:ptCount val="1"/>
                <c:pt idx="0">
                  <c:v>EDUC.FIS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val>
            <c:numRef>
              <c:f>Foglio1!$L$2:$L$8</c:f>
              <c:numCache>
                <c:formatCode>General</c:formatCode>
                <c:ptCount val="7"/>
                <c:pt idx="1">
                  <c:v>3</c:v>
                </c:pt>
                <c:pt idx="2">
                  <c:v>35</c:v>
                </c:pt>
                <c:pt idx="3">
                  <c:v>34</c:v>
                </c:pt>
                <c:pt idx="4">
                  <c:v>12</c:v>
                </c:pt>
              </c:numCache>
            </c:numRef>
          </c:val>
        </c:ser>
        <c:ser>
          <c:idx val="1"/>
          <c:order val="1"/>
          <c:tx>
            <c:strRef>
              <c:f>Foglio1!$M$1</c:f>
              <c:strCache>
                <c:ptCount val="1"/>
                <c:pt idx="0">
                  <c:v>RELIG.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val>
            <c:numRef>
              <c:f>Foglio1!$M$2:$M$8</c:f>
              <c:numCache>
                <c:formatCode>General</c:formatCode>
                <c:ptCount val="7"/>
                <c:pt idx="0">
                  <c:v>1</c:v>
                </c:pt>
                <c:pt idx="1">
                  <c:v>20</c:v>
                </c:pt>
                <c:pt idx="2">
                  <c:v>39</c:v>
                </c:pt>
                <c:pt idx="3">
                  <c:v>16</c:v>
                </c:pt>
                <c:pt idx="4">
                  <c:v>2</c:v>
                </c:pt>
              </c:numCache>
            </c:numRef>
          </c:val>
        </c:ser>
        <c:ser>
          <c:idx val="2"/>
          <c:order val="2"/>
          <c:tx>
            <c:strRef>
              <c:f>Foglio1!$N$1</c:f>
              <c:strCache>
                <c:ptCount val="1"/>
                <c:pt idx="0">
                  <c:v>TECNO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val>
            <c:numRef>
              <c:f>Foglio1!$N$2:$N$8</c:f>
              <c:numCache>
                <c:formatCode>General</c:formatCode>
                <c:ptCount val="7"/>
                <c:pt idx="1">
                  <c:v>12</c:v>
                </c:pt>
                <c:pt idx="2">
                  <c:v>28</c:v>
                </c:pt>
                <c:pt idx="3">
                  <c:v>28</c:v>
                </c:pt>
                <c:pt idx="4">
                  <c:v>23</c:v>
                </c:pt>
                <c:pt idx="5">
                  <c:v>7</c:v>
                </c:pt>
                <c:pt idx="6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9404032"/>
        <c:axId val="119405568"/>
      </c:barChart>
      <c:catAx>
        <c:axId val="11940403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400" b="1"/>
            </a:pPr>
            <a:endParaRPr lang="it-IT"/>
          </a:p>
        </c:txPr>
        <c:crossAx val="119405568"/>
        <c:crosses val="autoZero"/>
        <c:auto val="1"/>
        <c:lblAlgn val="ctr"/>
        <c:lblOffset val="100"/>
        <c:noMultiLvlLbl val="0"/>
      </c:catAx>
      <c:valAx>
        <c:axId val="11940556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9404032"/>
        <c:crosses val="autoZero"/>
        <c:crossBetween val="between"/>
      </c:valAx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Foglio1!$B$1</c:f>
              <c:strCache>
                <c:ptCount val="1"/>
                <c:pt idx="0">
                  <c:v>TECNO 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Foglio1!$B$2:$B$8</c:f>
              <c:numCache>
                <c:formatCode>General</c:formatCode>
                <c:ptCount val="7"/>
                <c:pt idx="0">
                  <c:v>14</c:v>
                </c:pt>
                <c:pt idx="1">
                  <c:v>14</c:v>
                </c:pt>
                <c:pt idx="3">
                  <c:v>36</c:v>
                </c:pt>
                <c:pt idx="4">
                  <c:v>23</c:v>
                </c:pt>
                <c:pt idx="5">
                  <c:v>9</c:v>
                </c:pt>
                <c:pt idx="6">
                  <c:v>5</c:v>
                </c:pt>
              </c:numCache>
            </c:numRef>
          </c:val>
        </c:ser>
        <c:ser>
          <c:idx val="1"/>
          <c:order val="1"/>
          <c:tx>
            <c:strRef>
              <c:f>Foglio1!$C$1</c:f>
              <c:strCache>
                <c:ptCount val="1"/>
                <c:pt idx="0">
                  <c:v>ED.FISICA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Foglio1!$C$2:$C$8</c:f>
              <c:numCache>
                <c:formatCode>General</c:formatCode>
                <c:ptCount val="7"/>
                <c:pt idx="0">
                  <c:v>10</c:v>
                </c:pt>
                <c:pt idx="1">
                  <c:v>27</c:v>
                </c:pt>
                <c:pt idx="2">
                  <c:v>17</c:v>
                </c:pt>
                <c:pt idx="3">
                  <c:v>30</c:v>
                </c:pt>
                <c:pt idx="4">
                  <c:v>14</c:v>
                </c:pt>
                <c:pt idx="5">
                  <c:v>12</c:v>
                </c:pt>
                <c:pt idx="6">
                  <c:v>4</c:v>
                </c:pt>
              </c:numCache>
            </c:numRef>
          </c:val>
        </c:ser>
        <c:ser>
          <c:idx val="2"/>
          <c:order val="2"/>
          <c:tx>
            <c:strRef>
              <c:f>Foglio1!$D$1</c:f>
              <c:strCache>
                <c:ptCount val="1"/>
                <c:pt idx="0">
                  <c:v>RELIG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Foglio1!$A$2:$A$8</c:f>
              <c:numCache>
                <c:formatCode>General</c:formatCode>
                <c:ptCount val="7"/>
                <c:pt idx="0">
                  <c:v>10</c:v>
                </c:pt>
                <c:pt idx="1">
                  <c:v>9</c:v>
                </c:pt>
                <c:pt idx="2">
                  <c:v>8</c:v>
                </c:pt>
                <c:pt idx="3">
                  <c:v>7</c:v>
                </c:pt>
                <c:pt idx="4">
                  <c:v>6</c:v>
                </c:pt>
                <c:pt idx="5">
                  <c:v>5</c:v>
                </c:pt>
                <c:pt idx="6">
                  <c:v>4</c:v>
                </c:pt>
              </c:numCache>
            </c:numRef>
          </c:cat>
          <c:val>
            <c:numRef>
              <c:f>Foglio1!$D$2:$D$8</c:f>
              <c:numCache>
                <c:formatCode>General</c:formatCode>
                <c:ptCount val="7"/>
                <c:pt idx="0">
                  <c:v>8</c:v>
                </c:pt>
                <c:pt idx="1">
                  <c:v>23</c:v>
                </c:pt>
                <c:pt idx="2">
                  <c:v>24</c:v>
                </c:pt>
                <c:pt idx="3">
                  <c:v>23</c:v>
                </c:pt>
                <c:pt idx="4">
                  <c:v>20</c:v>
                </c:pt>
                <c:pt idx="5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9444992"/>
        <c:axId val="119446528"/>
      </c:barChart>
      <c:catAx>
        <c:axId val="11944499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119446528"/>
        <c:crosses val="autoZero"/>
        <c:auto val="1"/>
        <c:lblAlgn val="ctr"/>
        <c:lblOffset val="100"/>
        <c:noMultiLvlLbl val="0"/>
      </c:catAx>
      <c:valAx>
        <c:axId val="11944652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1944499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  <c:userShapes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8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44%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6%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'[finale 1B.xlsx]modello secondaria'!$W$11:$W$15</c:f>
              <c:strCache>
                <c:ptCount val="5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  <c:pt idx="4">
                  <c:v>N. ALUNNI MEDIA  5</c:v>
                </c:pt>
              </c:strCache>
            </c:strRef>
          </c:cat>
          <c:val>
            <c:numRef>
              <c:f>'[finale 1B.xlsx]modello secondaria'!$X$11:$X$15</c:f>
              <c:numCache>
                <c:formatCode>0</c:formatCode>
                <c:ptCount val="5"/>
                <c:pt idx="0">
                  <c:v>1</c:v>
                </c:pt>
                <c:pt idx="1">
                  <c:v>8</c:v>
                </c:pt>
                <c:pt idx="2">
                  <c:v>3</c:v>
                </c:pt>
                <c:pt idx="3">
                  <c:v>5</c:v>
                </c:pt>
                <c:pt idx="4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5 ALUNNI </a:t>
                    </a:r>
                    <a:r>
                      <a:rPr lang="en-US"/>
                      <a:t>19%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14 ALUNNI </a:t>
                    </a:r>
                    <a:r>
                      <a:rPr lang="en-US"/>
                      <a:t>54%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 </a:t>
                    </a:r>
                    <a:r>
                      <a:rPr lang="en-US" dirty="0"/>
                      <a:t>15%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 </a:t>
                    </a:r>
                    <a:r>
                      <a:rPr lang="en-US"/>
                      <a:t>12%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FINALE SECOND.xlsx]modello secondaria'!$W$11:$W$14</c:f>
              <c:strCache>
                <c:ptCount val="4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  <c:pt idx="3">
                  <c:v>N. ALUNNI MEDIA  6</c:v>
                </c:pt>
              </c:strCache>
            </c:strRef>
          </c:cat>
          <c:val>
            <c:numRef>
              <c:f>'[GRIGLIA FINALE SECOND.xlsx]modello secondaria'!$X$11:$X$14</c:f>
              <c:numCache>
                <c:formatCode>0</c:formatCode>
                <c:ptCount val="4"/>
                <c:pt idx="0">
                  <c:v>5</c:v>
                </c:pt>
                <c:pt idx="1">
                  <c:v>14</c:v>
                </c:pt>
                <c:pt idx="2">
                  <c:v>4</c:v>
                </c:pt>
                <c:pt idx="3">
                  <c:v>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15 ALUNNI </a:t>
                    </a:r>
                    <a:r>
                      <a:rPr lang="en-US"/>
                      <a:t>58%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FINALE SECONDARIA 1D .xlsx]modello secondaria'!$W$11:$W$13</c:f>
              <c:strCache>
                <c:ptCount val="3"/>
                <c:pt idx="0">
                  <c:v>N. ALUNNI MEDIA  9</c:v>
                </c:pt>
                <c:pt idx="1">
                  <c:v>N. ALUNNI MEDIA  8</c:v>
                </c:pt>
                <c:pt idx="2">
                  <c:v>N. ALUNNI MEDIA  7</c:v>
                </c:pt>
              </c:strCache>
            </c:strRef>
          </c:cat>
          <c:val>
            <c:numRef>
              <c:f>'[GRIGLIA FINALE SECONDARIA 1D .xlsx]modello secondaria'!$X$11:$X$13</c:f>
              <c:numCache>
                <c:formatCode>0</c:formatCode>
                <c:ptCount val="3"/>
                <c:pt idx="0">
                  <c:v>7</c:v>
                </c:pt>
                <c:pt idx="1">
                  <c:v>15</c:v>
                </c:pt>
                <c:pt idx="2">
                  <c:v>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7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29%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12 ALUNNI </a:t>
                    </a:r>
                    <a:r>
                      <a:rPr lang="en-US"/>
                      <a:t>50%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4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17%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delete val="1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'[griglia prova finale - Copia 1E con voti (1).xlsx]modello secondaria'!$W$12:$W$16</c:f>
              <c:strCache>
                <c:ptCount val="5"/>
                <c:pt idx="0">
                  <c:v>N. ALUNNI MEDIA  8</c:v>
                </c:pt>
                <c:pt idx="1">
                  <c:v>N. ALUNNI MEDIA  7</c:v>
                </c:pt>
                <c:pt idx="2">
                  <c:v>N. ALUNNI MEDIA  6</c:v>
                </c:pt>
                <c:pt idx="3">
                  <c:v>N. ALUNNI MEDIA  5</c:v>
                </c:pt>
                <c:pt idx="4">
                  <c:v>N. ALUNNI MEDIA  4</c:v>
                </c:pt>
              </c:strCache>
            </c:strRef>
          </c:cat>
          <c:val>
            <c:numRef>
              <c:f>'[griglia prova finale - Copia 1E con voti (1).xlsx]modello secondaria'!$X$12:$X$16</c:f>
              <c:numCache>
                <c:formatCode>0</c:formatCode>
                <c:ptCount val="5"/>
                <c:pt idx="0">
                  <c:v>7</c:v>
                </c:pt>
                <c:pt idx="1">
                  <c:v>12</c:v>
                </c:pt>
                <c:pt idx="2">
                  <c:v>4</c:v>
                </c:pt>
                <c:pt idx="3">
                  <c:v>0</c:v>
                </c:pt>
                <c:pt idx="4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4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invertIfNegative val="0"/>
          <c:dLbls>
            <c:txPr>
              <a:bodyPr/>
              <a:lstStyle/>
              <a:p>
                <a:pPr>
                  <a:defRPr sz="14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Foglio1!$A$3:$A$7</c:f>
              <c:strCache>
                <c:ptCount val="5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</c:strCache>
            </c:strRef>
          </c:cat>
          <c:val>
            <c:numRef>
              <c:f>Foglio1!$B$3:$B$7</c:f>
              <c:numCache>
                <c:formatCode>General</c:formatCode>
                <c:ptCount val="5"/>
                <c:pt idx="0">
                  <c:v>15</c:v>
                </c:pt>
                <c:pt idx="1">
                  <c:v>32</c:v>
                </c:pt>
                <c:pt idx="2">
                  <c:v>43</c:v>
                </c:pt>
                <c:pt idx="3">
                  <c:v>22</c:v>
                </c:pt>
                <c:pt idx="4">
                  <c:v>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7030912"/>
        <c:axId val="97032448"/>
      </c:barChart>
      <c:catAx>
        <c:axId val="9703091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97032448"/>
        <c:crosses val="autoZero"/>
        <c:auto val="1"/>
        <c:lblAlgn val="ctr"/>
        <c:lblOffset val="100"/>
        <c:noMultiLvlLbl val="0"/>
      </c:catAx>
      <c:valAx>
        <c:axId val="9703244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9703091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invertIfNegative val="0"/>
          <c:dLbls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Foglio1!$A$5:$A$10</c:f>
              <c:strCache>
                <c:ptCount val="6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  <c:pt idx="5">
                  <c:v>VOTO 4</c:v>
                </c:pt>
              </c:strCache>
            </c:strRef>
          </c:cat>
          <c:val>
            <c:numRef>
              <c:f>Foglio1!$B$5:$B$10</c:f>
              <c:numCache>
                <c:formatCode>General</c:formatCode>
                <c:ptCount val="6"/>
                <c:pt idx="0">
                  <c:v>14</c:v>
                </c:pt>
                <c:pt idx="1">
                  <c:v>49</c:v>
                </c:pt>
                <c:pt idx="2">
                  <c:v>28</c:v>
                </c:pt>
                <c:pt idx="3">
                  <c:v>15</c:v>
                </c:pt>
                <c:pt idx="4">
                  <c:v>3</c:v>
                </c:pt>
                <c:pt idx="5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97171328"/>
        <c:axId val="97172864"/>
      </c:barChart>
      <c:catAx>
        <c:axId val="9717132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it-IT"/>
          </a:p>
        </c:txPr>
        <c:crossAx val="97172864"/>
        <c:crosses val="autoZero"/>
        <c:auto val="1"/>
        <c:lblAlgn val="ctr"/>
        <c:lblOffset val="100"/>
        <c:noMultiLvlLbl val="0"/>
      </c:catAx>
      <c:valAx>
        <c:axId val="9717286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97171328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pieChart>
        <c:varyColors val="1"/>
        <c:ser>
          <c:idx val="0"/>
          <c:order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14 ALUNNI </a:t>
                    </a:r>
                    <a:r>
                      <a:rPr lang="en-US"/>
                      <a:t>13%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49 ALUNNI </a:t>
                    </a:r>
                    <a:r>
                      <a:rPr lang="en-US"/>
                      <a:t>44%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28 ALUNNI </a:t>
                    </a:r>
                    <a:r>
                      <a:rPr lang="en-US"/>
                      <a:t>25%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smtClean="0"/>
                      <a:t>15 ALUNNI </a:t>
                    </a:r>
                    <a:r>
                      <a:rPr lang="en-US"/>
                      <a:t>14%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3 ALUNNI</a:t>
                    </a:r>
                  </a:p>
                  <a:p>
                    <a:r>
                      <a:rPr lang="en-US" smtClean="0"/>
                      <a:t> </a:t>
                    </a:r>
                    <a:r>
                      <a:rPr lang="en-US"/>
                      <a:t>3%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1 ALUNNO </a:t>
                    </a:r>
                    <a:r>
                      <a:rPr lang="en-US"/>
                      <a:t>1%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</c:dLbl>
            <c:txPr>
              <a:bodyPr/>
              <a:lstStyle/>
              <a:p>
                <a:pPr>
                  <a:defRPr sz="1600" b="1"/>
                </a:pPr>
                <a:endParaRPr lang="it-IT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</c:dLbls>
          <c:cat>
            <c:strRef>
              <c:f>Foglio1!$A$5:$A$10</c:f>
              <c:strCache>
                <c:ptCount val="6"/>
                <c:pt idx="0">
                  <c:v>VOTO 9</c:v>
                </c:pt>
                <c:pt idx="1">
                  <c:v>VOTO 8</c:v>
                </c:pt>
                <c:pt idx="2">
                  <c:v>VOTO 7</c:v>
                </c:pt>
                <c:pt idx="3">
                  <c:v>VOTO 6</c:v>
                </c:pt>
                <c:pt idx="4">
                  <c:v>VOTO 5</c:v>
                </c:pt>
                <c:pt idx="5">
                  <c:v>VOTO 4</c:v>
                </c:pt>
              </c:strCache>
            </c:strRef>
          </c:cat>
          <c:val>
            <c:numRef>
              <c:f>Foglio1!$B$5:$B$10</c:f>
              <c:numCache>
                <c:formatCode>General</c:formatCode>
                <c:ptCount val="6"/>
                <c:pt idx="0">
                  <c:v>14</c:v>
                </c:pt>
                <c:pt idx="1">
                  <c:v>49</c:v>
                </c:pt>
                <c:pt idx="2">
                  <c:v>28</c:v>
                </c:pt>
                <c:pt idx="3">
                  <c:v>15</c:v>
                </c:pt>
                <c:pt idx="4">
                  <c:v>3</c:v>
                </c:pt>
                <c:pt idx="5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 sz="1200" b="1"/>
          </a:pPr>
          <a:endParaRPr lang="it-IT"/>
        </a:p>
      </c:txPr>
    </c:legend>
    <c:plotVisOnly val="1"/>
    <c:dispBlanksAs val="gap"/>
    <c:showDLblsOverMax val="0"/>
  </c:chart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0.67708</cdr:x>
      <cdr:y>0</cdr:y>
    </cdr:from>
    <cdr:to>
      <cdr:x>0.94791</cdr:x>
      <cdr:y>0.17647</cdr:y>
    </cdr:to>
    <cdr:sp macro="" textlink="">
      <cdr:nvSpPr>
        <cdr:cNvPr id="2" name="CasellaDiTesto 1"/>
        <cdr:cNvSpPr txBox="1"/>
      </cdr:nvSpPr>
      <cdr:spPr>
        <a:xfrm xmlns:a="http://schemas.openxmlformats.org/drawingml/2006/main">
          <a:off x="4680520" y="-1484784"/>
          <a:ext cx="1872185" cy="813264"/>
        </a:xfrm>
        <a:prstGeom xmlns:a="http://schemas.openxmlformats.org/drawingml/2006/main" prst="rect">
          <a:avLst/>
        </a:prstGeom>
        <a:ln xmlns:a="http://schemas.openxmlformats.org/drawingml/2006/main" w="31750">
          <a:solidFill>
            <a:srgbClr val="FF0000"/>
          </a:solidFill>
        </a:ln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pPr algn="ctr"/>
          <a:r>
            <a:rPr lang="it-IT" sz="4800" b="1" dirty="0" smtClean="0">
              <a:solidFill>
                <a:srgbClr val="FF0000"/>
              </a:solidFill>
            </a:rPr>
            <a:t>1 B</a:t>
          </a:r>
          <a:endParaRPr lang="it-IT" sz="4800" b="1" dirty="0">
            <a:solidFill>
              <a:srgbClr val="FF0000"/>
            </a:solidFill>
          </a:endParaRP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12318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4710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130841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631409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04979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840257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88041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931413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976840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54586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982829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6F1A8B-9E79-46E6-BC49-19D4CAD8F767}" type="datetimeFigureOut">
              <a:rPr lang="it-IT" smtClean="0"/>
              <a:t>07/06/2018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FAE716-C1C6-4E0A-A753-0940FF34EC2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126323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.xml"/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.xml"/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.xml"/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olo 1"/>
          <p:cNvSpPr>
            <a:spLocks noGrp="1"/>
          </p:cNvSpPr>
          <p:nvPr/>
        </p:nvSpPr>
        <p:spPr>
          <a:xfrm>
            <a:off x="685800" y="1556792"/>
            <a:ext cx="7772400" cy="3744416"/>
          </a:xfrm>
          <a:prstGeom prst="rect">
            <a:avLst/>
          </a:prstGeom>
          <a:ln w="31750">
            <a:solidFill>
              <a:srgbClr val="FF0000"/>
            </a:solidFill>
          </a:ln>
        </p:spPr>
        <p:txBody>
          <a:bodyPr vert="horz" lIns="91440" tIns="45720" rIns="91440" bIns="45720" rtlCol="0" anchor="ctr">
            <a:normAutofit fontScale="8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t-IT" sz="2700" b="1" dirty="0" smtClean="0">
                <a:solidFill>
                  <a:srgbClr val="FF0000"/>
                </a:solidFill>
              </a:rPr>
              <a:t>A.S. 2017-2018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ISTITUTO COMPRENSIVO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MUSTI-DIMICCOLI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SCUOLA SECONDARIA </a:t>
            </a:r>
          </a:p>
          <a:p>
            <a:r>
              <a:rPr lang="it-IT" sz="2700" b="1" dirty="0" smtClean="0">
                <a:solidFill>
                  <a:srgbClr val="FF0000"/>
                </a:solidFill>
              </a:rPr>
              <a:t>CLASSI PRIME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PROVE FINALI   D’ ISTITUTO PER SEZIONE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>ESITI DI SINTESI </a:t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2200" b="1" dirty="0" smtClean="0">
                <a:solidFill>
                  <a:srgbClr val="FF0000"/>
                </a:solidFill>
              </a:rPr>
              <a:t>CONFRONTO </a:t>
            </a:r>
            <a:r>
              <a:rPr lang="it-IT" sz="2200" b="1" smtClean="0">
                <a:solidFill>
                  <a:srgbClr val="FF0000"/>
                </a:solidFill>
              </a:rPr>
              <a:t>DEGLI ESITI FINALI </a:t>
            </a:r>
            <a:r>
              <a:rPr lang="it-IT" sz="2200" b="1">
                <a:solidFill>
                  <a:srgbClr val="FF0000"/>
                </a:solidFill>
              </a:rPr>
              <a:t>E INTERMEDI </a:t>
            </a:r>
            <a:r>
              <a:rPr lang="it-IT" sz="2200" b="1" smtClean="0">
                <a:solidFill>
                  <a:srgbClr val="FF0000"/>
                </a:solidFill>
              </a:rPr>
              <a:t> TRA DISCIPLINE</a:t>
            </a:r>
            <a:endParaRPr lang="it-IT" sz="2200" b="1" dirty="0" smtClean="0">
              <a:solidFill>
                <a:srgbClr val="FF0000"/>
              </a:solidFill>
            </a:endParaRPr>
          </a:p>
          <a:p>
            <a:endParaRPr lang="it-IT" sz="2200" b="1" dirty="0">
              <a:solidFill>
                <a:srgbClr val="FF0000"/>
              </a:solidFill>
            </a:endParaRPr>
          </a:p>
          <a:p>
            <a:r>
              <a:rPr lang="it-IT" sz="2200" b="1" dirty="0" smtClean="0">
                <a:solidFill>
                  <a:srgbClr val="FF0000"/>
                </a:solidFill>
              </a:rPr>
              <a:t>( A CURA DELLA F.S. BRUNO ANNA MARIA) </a:t>
            </a:r>
            <a:br>
              <a:rPr lang="it-IT" sz="2200" b="1" dirty="0" smtClean="0">
                <a:solidFill>
                  <a:srgbClr val="FF0000"/>
                </a:solidFill>
              </a:rPr>
            </a:br>
            <a:r>
              <a:rPr lang="it-IT" sz="2700" b="1" dirty="0" smtClean="0">
                <a:solidFill>
                  <a:srgbClr val="FF0000"/>
                </a:solidFill>
              </a:rPr>
              <a:t/>
            </a:r>
            <a:br>
              <a:rPr lang="it-IT" sz="2700" b="1" dirty="0" smtClean="0">
                <a:solidFill>
                  <a:srgbClr val="FF0000"/>
                </a:solidFill>
              </a:rPr>
            </a:br>
            <a:r>
              <a:rPr lang="it-IT" sz="3200" b="1" dirty="0" smtClean="0">
                <a:solidFill>
                  <a:srgbClr val="FF0000"/>
                </a:solidFill>
              </a:rPr>
              <a:t/>
            </a:r>
            <a:br>
              <a:rPr lang="it-IT" sz="3200" b="1" dirty="0" smtClean="0">
                <a:solidFill>
                  <a:srgbClr val="FF0000"/>
                </a:solidFill>
              </a:rPr>
            </a:br>
            <a:endParaRPr lang="it-IT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46174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53955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86003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 FINALI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71195905"/>
              </p:ext>
            </p:extLst>
          </p:nvPr>
        </p:nvGraphicFramePr>
        <p:xfrm>
          <a:off x="179512" y="1196752"/>
          <a:ext cx="4176464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20960478"/>
              </p:ext>
            </p:extLst>
          </p:nvPr>
        </p:nvGraphicFramePr>
        <p:xfrm>
          <a:off x="4283968" y="1268760"/>
          <a:ext cx="4536504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353936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14316888"/>
              </p:ext>
            </p:extLst>
          </p:nvPr>
        </p:nvGraphicFramePr>
        <p:xfrm>
          <a:off x="251520" y="1268760"/>
          <a:ext cx="4032448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569450" y="610409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86003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 FINALI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00699035"/>
              </p:ext>
            </p:extLst>
          </p:nvPr>
        </p:nvGraphicFramePr>
        <p:xfrm>
          <a:off x="4355976" y="1340768"/>
          <a:ext cx="4392488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49146130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afico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62167576"/>
              </p:ext>
            </p:extLst>
          </p:nvPr>
        </p:nvGraphicFramePr>
        <p:xfrm>
          <a:off x="395536" y="1268760"/>
          <a:ext cx="3744416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CasellaDiTesto 4"/>
          <p:cNvSpPr txBox="1"/>
          <p:nvPr/>
        </p:nvSpPr>
        <p:spPr>
          <a:xfrm>
            <a:off x="569450" y="610409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6" name="CasellaDiTesto 5"/>
          <p:cNvSpPr txBox="1"/>
          <p:nvPr/>
        </p:nvSpPr>
        <p:spPr>
          <a:xfrm>
            <a:off x="486003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 FINALI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7" name="Grafico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88509579"/>
              </p:ext>
            </p:extLst>
          </p:nvPr>
        </p:nvGraphicFramePr>
        <p:xfrm>
          <a:off x="4355976" y="1340768"/>
          <a:ext cx="4320480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7344324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569450" y="610409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INTERMEDI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5" name="CasellaDiTesto 4"/>
          <p:cNvSpPr txBox="1"/>
          <p:nvPr/>
        </p:nvSpPr>
        <p:spPr>
          <a:xfrm>
            <a:off x="4860032" y="629990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FINALI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8" name="Grafico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58689683"/>
              </p:ext>
            </p:extLst>
          </p:nvPr>
        </p:nvGraphicFramePr>
        <p:xfrm>
          <a:off x="179512" y="1124744"/>
          <a:ext cx="4248472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52581912"/>
              </p:ext>
            </p:extLst>
          </p:nvPr>
        </p:nvGraphicFramePr>
        <p:xfrm>
          <a:off x="4499992" y="1124744"/>
          <a:ext cx="4176464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247667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755576" y="260648"/>
            <a:ext cx="1800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400" b="1" dirty="0" smtClean="0">
                <a:solidFill>
                  <a:srgbClr val="FF0000"/>
                </a:solidFill>
              </a:rPr>
              <a:t>1 A</a:t>
            </a:r>
            <a:endParaRPr lang="it-IT" sz="4400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21174679"/>
              </p:ext>
            </p:extLst>
          </p:nvPr>
        </p:nvGraphicFramePr>
        <p:xfrm>
          <a:off x="1043608" y="1484784"/>
          <a:ext cx="6624736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899620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31171031"/>
              </p:ext>
            </p:extLst>
          </p:nvPr>
        </p:nvGraphicFramePr>
        <p:xfrm>
          <a:off x="1115616" y="1484784"/>
          <a:ext cx="6912768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97640740"/>
              </p:ext>
            </p:extLst>
          </p:nvPr>
        </p:nvGraphicFramePr>
        <p:xfrm>
          <a:off x="1259632" y="1196752"/>
          <a:ext cx="6912768" cy="48999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2451500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755576" y="260648"/>
            <a:ext cx="1800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400" b="1" dirty="0" smtClean="0">
                <a:solidFill>
                  <a:srgbClr val="FF0000"/>
                </a:solidFill>
              </a:rPr>
              <a:t>1 C</a:t>
            </a:r>
            <a:endParaRPr lang="it-IT" sz="4400" b="1" dirty="0">
              <a:solidFill>
                <a:srgbClr val="FF0000"/>
              </a:solidFill>
            </a:endParaRPr>
          </a:p>
        </p:txBody>
      </p:sp>
      <p:graphicFrame>
        <p:nvGraphicFramePr>
          <p:cNvPr id="4" name="Grafico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53912567"/>
              </p:ext>
            </p:extLst>
          </p:nvPr>
        </p:nvGraphicFramePr>
        <p:xfrm>
          <a:off x="1259632" y="1556792"/>
          <a:ext cx="6336704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493803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/>
          <p:cNvSpPr txBox="1"/>
          <p:nvPr/>
        </p:nvSpPr>
        <p:spPr>
          <a:xfrm>
            <a:off x="755576" y="260648"/>
            <a:ext cx="1800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400" b="1" dirty="0" smtClean="0">
                <a:solidFill>
                  <a:srgbClr val="FF0000"/>
                </a:solidFill>
              </a:rPr>
              <a:t>1 D</a:t>
            </a:r>
            <a:endParaRPr lang="it-IT" sz="4400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17179937"/>
              </p:ext>
            </p:extLst>
          </p:nvPr>
        </p:nvGraphicFramePr>
        <p:xfrm>
          <a:off x="1043608" y="1484784"/>
          <a:ext cx="6552728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533376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755576" y="260648"/>
            <a:ext cx="1800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4400" b="1" dirty="0" smtClean="0">
                <a:solidFill>
                  <a:srgbClr val="FF0000"/>
                </a:solidFill>
              </a:rPr>
              <a:t>1 E</a:t>
            </a:r>
            <a:endParaRPr lang="it-IT" sz="4400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04563664"/>
              </p:ext>
            </p:extLst>
          </p:nvPr>
        </p:nvGraphicFramePr>
        <p:xfrm>
          <a:off x="1331640" y="1412776"/>
          <a:ext cx="6480720" cy="43924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866771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763688" y="476672"/>
            <a:ext cx="2016224" cy="923330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VOTI DI SINTESI SU   119 ALUNNI  NEL 1 QUAD.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71524781"/>
              </p:ext>
            </p:extLst>
          </p:nvPr>
        </p:nvGraphicFramePr>
        <p:xfrm>
          <a:off x="827584" y="1556792"/>
          <a:ext cx="3420380" cy="40324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09443547"/>
              </p:ext>
            </p:extLst>
          </p:nvPr>
        </p:nvGraphicFramePr>
        <p:xfrm>
          <a:off x="4860032" y="1628800"/>
          <a:ext cx="3600400" cy="38884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CasellaDiTesto 6"/>
          <p:cNvSpPr txBox="1"/>
          <p:nvPr/>
        </p:nvSpPr>
        <p:spPr>
          <a:xfrm>
            <a:off x="5364088" y="529926"/>
            <a:ext cx="2016224" cy="923330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VOTI DI SINTESI SU   110 ALUNNI  NEL 2 QUAD. </a:t>
            </a:r>
            <a:endParaRPr lang="it-IT" b="1" dirty="0">
              <a:solidFill>
                <a:srgbClr val="FF0000"/>
              </a:solidFill>
            </a:endParaRPr>
          </a:p>
        </p:txBody>
      </p:sp>
      <p:sp>
        <p:nvSpPr>
          <p:cNvPr id="8" name="Titolo 1"/>
          <p:cNvSpPr>
            <a:spLocks noGrp="1"/>
          </p:cNvSpPr>
          <p:nvPr>
            <p:ph type="title"/>
          </p:nvPr>
        </p:nvSpPr>
        <p:spPr>
          <a:xfrm>
            <a:off x="539552" y="5589240"/>
            <a:ext cx="8229600" cy="1143000"/>
          </a:xfrm>
        </p:spPr>
        <p:txBody>
          <a:bodyPr>
            <a:normAutofit/>
          </a:bodyPr>
          <a:lstStyle/>
          <a:p>
            <a:r>
              <a:rPr lang="it-IT" sz="1400" b="1" dirty="0" smtClean="0"/>
              <a:t>SI EVIDENZIA NELLE CLASSI PRIME UN INCREMENTO PERCENTUALE DEL VOTO  8 RISPETTO AL 1 QUAD. </a:t>
            </a:r>
            <a:br>
              <a:rPr lang="it-IT" sz="1400" b="1" dirty="0" smtClean="0"/>
            </a:br>
            <a:r>
              <a:rPr lang="it-IT" sz="1400" b="1" dirty="0" smtClean="0"/>
              <a:t>NEL 2 QUAD.  49 ALUNNI CON VOTO 8 , NEL 1 QUAD. 32.</a:t>
            </a:r>
            <a:endParaRPr lang="it-IT" sz="1400" b="1" dirty="0"/>
          </a:p>
        </p:txBody>
      </p:sp>
    </p:spTree>
    <p:extLst>
      <p:ext uri="{BB962C8B-B14F-4D97-AF65-F5344CB8AC3E}">
        <p14:creationId xmlns:p14="http://schemas.microsoft.com/office/powerpoint/2010/main" val="30355314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763688" y="708073"/>
            <a:ext cx="4968552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VOTI DI SINTESI SU  110  ALUNNI  NEL  2  QUAD. 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Grafico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86062732"/>
              </p:ext>
            </p:extLst>
          </p:nvPr>
        </p:nvGraphicFramePr>
        <p:xfrm>
          <a:off x="1331640" y="1772816"/>
          <a:ext cx="5976664" cy="41764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680750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sellaDiTesto 4"/>
          <p:cNvSpPr txBox="1"/>
          <p:nvPr/>
        </p:nvSpPr>
        <p:spPr>
          <a:xfrm>
            <a:off x="1691680" y="404664"/>
            <a:ext cx="1584176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>
                <a:solidFill>
                  <a:srgbClr val="FF0000"/>
                </a:solidFill>
              </a:rPr>
              <a:t>ESITI   </a:t>
            </a:r>
            <a:r>
              <a:rPr lang="it-IT" b="1" dirty="0" smtClean="0">
                <a:solidFill>
                  <a:srgbClr val="FF0000"/>
                </a:solidFill>
              </a:rPr>
              <a:t>1 QUAD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6" name="Gra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34092954"/>
              </p:ext>
            </p:extLst>
          </p:nvPr>
        </p:nvGraphicFramePr>
        <p:xfrm>
          <a:off x="611560" y="1556792"/>
          <a:ext cx="3672408" cy="41044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CasellaDiTesto 3"/>
          <p:cNvSpPr txBox="1"/>
          <p:nvPr/>
        </p:nvSpPr>
        <p:spPr>
          <a:xfrm>
            <a:off x="5796136" y="413088"/>
            <a:ext cx="1584176" cy="36933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it-IT" b="1" smtClean="0">
                <a:solidFill>
                  <a:srgbClr val="FF0000"/>
                </a:solidFill>
              </a:rPr>
              <a:t>ESITI   </a:t>
            </a:r>
            <a:r>
              <a:rPr lang="it-IT" b="1" dirty="0" smtClean="0">
                <a:solidFill>
                  <a:srgbClr val="FF0000"/>
                </a:solidFill>
              </a:rPr>
              <a:t>2 QUAD</a:t>
            </a:r>
            <a:endParaRPr lang="it-IT" b="1" dirty="0">
              <a:solidFill>
                <a:srgbClr val="FF0000"/>
              </a:solidFill>
            </a:endParaRPr>
          </a:p>
        </p:txBody>
      </p:sp>
      <p:graphicFrame>
        <p:nvGraphicFramePr>
          <p:cNvPr id="9" name="Grafico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81626302"/>
              </p:ext>
            </p:extLst>
          </p:nvPr>
        </p:nvGraphicFramePr>
        <p:xfrm>
          <a:off x="4644008" y="1628800"/>
          <a:ext cx="3888432" cy="38884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CasellaDiTesto 1"/>
          <p:cNvSpPr txBox="1"/>
          <p:nvPr/>
        </p:nvSpPr>
        <p:spPr>
          <a:xfrm>
            <a:off x="899592" y="5877272"/>
            <a:ext cx="70567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b="1" dirty="0" smtClean="0"/>
              <a:t>PROGRESSI  IN ITA. E MATE</a:t>
            </a:r>
            <a:endParaRPr lang="it-IT" b="1" dirty="0"/>
          </a:p>
        </p:txBody>
      </p:sp>
    </p:spTree>
    <p:extLst>
      <p:ext uri="{BB962C8B-B14F-4D97-AF65-F5344CB8AC3E}">
        <p14:creationId xmlns:p14="http://schemas.microsoft.com/office/powerpoint/2010/main" val="60026190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495</TotalTime>
  <Words>213</Words>
  <Application>Microsoft Office PowerPoint</Application>
  <PresentationFormat>Presentazione su schermo (4:3)</PresentationFormat>
  <Paragraphs>69</Paragraphs>
  <Slides>13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13</vt:i4>
      </vt:variant>
    </vt:vector>
  </HeadingPairs>
  <TitlesOfParts>
    <vt:vector size="14" baseType="lpstr"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SI EVIDENZIA NELLE CLASSI PRIME UN INCREMENTO PERCENTUALE DEL VOTO  8 RISPETTO AL 1 QUAD.  NEL 2 QUAD.  49 ALUNNI CON VOTO 8 , NEL 1 QUAD. 32.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Bruno</dc:creator>
  <cp:lastModifiedBy>Bruno</cp:lastModifiedBy>
  <cp:revision>86</cp:revision>
  <dcterms:created xsi:type="dcterms:W3CDTF">2017-10-22T20:17:50Z</dcterms:created>
  <dcterms:modified xsi:type="dcterms:W3CDTF">2018-06-07T18:59:32Z</dcterms:modified>
</cp:coreProperties>
</file>

<file path=docProps/thumbnail.jpeg>
</file>