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drawings/drawing1.xml" ContentType="application/vnd.openxmlformats-officedocument.drawingml.chartshapes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ppt/charts/chart19.xml" ContentType="application/vnd.openxmlformats-officedocument.drawingml.chart+xml"/>
  <Override PartName="/ppt/charts/chart20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78" r:id="rId8"/>
    <p:sldId id="266" r:id="rId9"/>
    <p:sldId id="267" r:id="rId10"/>
    <p:sldId id="268" r:id="rId11"/>
    <p:sldId id="277" r:id="rId12"/>
    <p:sldId id="270" r:id="rId13"/>
    <p:sldId id="273" r:id="rId14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1.bin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3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../embeddings/oleObject2.bin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4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3.bin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4.bin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5.bin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6.bin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>
                <c:manualLayout>
                  <c:x val="-2.7019313709213334E-2"/>
                  <c:y val="0.14866866644446913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1 ALUNNO</a:t>
                    </a:r>
                  </a:p>
                  <a:p>
                    <a:r>
                      <a:rPr lang="en-US" dirty="0" smtClean="0"/>
                      <a:t> </a:t>
                    </a:r>
                    <a:r>
                      <a:rPr lang="en-US" dirty="0"/>
                      <a:t>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35%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8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40%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20%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 PROVE FINALI 2018 3B.xlsx]modello secondaria'!$W$11:$W$14</c:f>
              <c:strCache>
                <c:ptCount val="4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</c:strCache>
            </c:strRef>
          </c:cat>
          <c:val>
            <c:numRef>
              <c:f>'[GRIGLIA  PROVE FINALI 2018 3B.xlsx]modello secondaria'!$X$11:$X$14</c:f>
              <c:numCache>
                <c:formatCode>0</c:formatCode>
                <c:ptCount val="4"/>
                <c:pt idx="0">
                  <c:v>1</c:v>
                </c:pt>
                <c:pt idx="1">
                  <c:v>7</c:v>
                </c:pt>
                <c:pt idx="2">
                  <c:v>8</c:v>
                </c:pt>
                <c:pt idx="3">
                  <c:v>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10 ALUNNI 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30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41%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17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23%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16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22%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Foglio1!$A$3:$A$7</c:f>
              <c:strCache>
                <c:ptCount val="5"/>
                <c:pt idx="0">
                  <c:v>VOTO 9</c:v>
                </c:pt>
                <c:pt idx="1">
                  <c:v>VOTO 8</c:v>
                </c:pt>
                <c:pt idx="2">
                  <c:v>VOTO 7</c:v>
                </c:pt>
                <c:pt idx="3">
                  <c:v>VOTO 6</c:v>
                </c:pt>
                <c:pt idx="4">
                  <c:v>VOTO 5</c:v>
                </c:pt>
              </c:strCache>
            </c:strRef>
          </c:cat>
          <c:val>
            <c:numRef>
              <c:f>Foglio1!$B$3:$B$7</c:f>
              <c:numCache>
                <c:formatCode>General</c:formatCode>
                <c:ptCount val="5"/>
                <c:pt idx="0">
                  <c:v>10</c:v>
                </c:pt>
                <c:pt idx="1">
                  <c:v>30</c:v>
                </c:pt>
                <c:pt idx="2">
                  <c:v>17</c:v>
                </c:pt>
                <c:pt idx="3">
                  <c:v>16</c:v>
                </c:pt>
                <c:pt idx="4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5.5948802405793294E-2"/>
          <c:y val="2.030749203966855E-2"/>
          <c:w val="0.81630355465554327"/>
          <c:h val="0.85498073589307688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ITA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2</c:v>
                </c:pt>
                <c:pt idx="1">
                  <c:v>7</c:v>
                </c:pt>
                <c:pt idx="2">
                  <c:v>11</c:v>
                </c:pt>
                <c:pt idx="3">
                  <c:v>22</c:v>
                </c:pt>
                <c:pt idx="4">
                  <c:v>14</c:v>
                </c:pt>
                <c:pt idx="5">
                  <c:v>15</c:v>
                </c:pt>
                <c:pt idx="6">
                  <c:v>3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MATE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6</c:v>
                </c:pt>
                <c:pt idx="1">
                  <c:v>20</c:v>
                </c:pt>
                <c:pt idx="2">
                  <c:v>10</c:v>
                </c:pt>
                <c:pt idx="3">
                  <c:v>8</c:v>
                </c:pt>
                <c:pt idx="4">
                  <c:v>12</c:v>
                </c:pt>
                <c:pt idx="5">
                  <c:v>8</c:v>
                </c:pt>
                <c:pt idx="6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2005504"/>
        <c:axId val="92007040"/>
      </c:barChart>
      <c:catAx>
        <c:axId val="9200550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92007040"/>
        <c:crosses val="autoZero"/>
        <c:auto val="1"/>
        <c:lblAlgn val="ctr"/>
        <c:lblOffset val="100"/>
        <c:noMultiLvlLbl val="0"/>
      </c:catAx>
      <c:valAx>
        <c:axId val="920070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92005504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ITA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3</c:v>
                </c:pt>
                <c:pt idx="1">
                  <c:v>15</c:v>
                </c:pt>
                <c:pt idx="2">
                  <c:v>24</c:v>
                </c:pt>
                <c:pt idx="3">
                  <c:v>16</c:v>
                </c:pt>
                <c:pt idx="4">
                  <c:v>9</c:v>
                </c:pt>
                <c:pt idx="5">
                  <c:v>2</c:v>
                </c:pt>
                <c:pt idx="6">
                  <c:v>1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MATE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5</c:v>
                </c:pt>
                <c:pt idx="1">
                  <c:v>7</c:v>
                </c:pt>
                <c:pt idx="2">
                  <c:v>18</c:v>
                </c:pt>
                <c:pt idx="3">
                  <c:v>9</c:v>
                </c:pt>
                <c:pt idx="4">
                  <c:v>14</c:v>
                </c:pt>
                <c:pt idx="5">
                  <c:v>7</c:v>
                </c:pt>
                <c:pt idx="6">
                  <c:v>10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7636992"/>
        <c:axId val="127638912"/>
      </c:barChart>
      <c:catAx>
        <c:axId val="12763699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127638912"/>
        <c:crosses val="autoZero"/>
        <c:auto val="1"/>
        <c:lblAlgn val="ctr"/>
        <c:lblOffset val="100"/>
        <c:noMultiLvlLbl val="0"/>
      </c:catAx>
      <c:valAx>
        <c:axId val="12763891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27636992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7.7543963254593173E-2"/>
          <c:y val="1.5827898207388721E-2"/>
          <c:w val="0.73969313210848642"/>
          <c:h val="0.90622814785285299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2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12</c:v>
                </c:pt>
                <c:pt idx="1">
                  <c:v>15</c:v>
                </c:pt>
                <c:pt idx="2">
                  <c:v>17</c:v>
                </c:pt>
                <c:pt idx="3">
                  <c:v>11</c:v>
                </c:pt>
                <c:pt idx="4">
                  <c:v>13</c:v>
                </c:pt>
                <c:pt idx="5">
                  <c:v>2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GEOGR.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3</c:v>
                </c:pt>
                <c:pt idx="1">
                  <c:v>16</c:v>
                </c:pt>
                <c:pt idx="2">
                  <c:v>37</c:v>
                </c:pt>
                <c:pt idx="3">
                  <c:v>8</c:v>
                </c:pt>
                <c:pt idx="5">
                  <c:v>2</c:v>
                </c:pt>
                <c:pt idx="6">
                  <c:v>4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0">
                  <c:v>2</c:v>
                </c:pt>
                <c:pt idx="1">
                  <c:v>17</c:v>
                </c:pt>
                <c:pt idx="2">
                  <c:v>14</c:v>
                </c:pt>
                <c:pt idx="3">
                  <c:v>22</c:v>
                </c:pt>
                <c:pt idx="4">
                  <c:v>9</c:v>
                </c:pt>
                <c:pt idx="5">
                  <c:v>4</c:v>
                </c:pt>
                <c:pt idx="6">
                  <c:v>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1342592"/>
        <c:axId val="126178048"/>
      </c:barChart>
      <c:catAx>
        <c:axId val="12134259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126178048"/>
        <c:crosses val="autoZero"/>
        <c:auto val="1"/>
        <c:lblAlgn val="ctr"/>
        <c:lblOffset val="100"/>
        <c:noMultiLvlLbl val="0"/>
      </c:catAx>
      <c:valAx>
        <c:axId val="12617804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21342592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7</c:v>
                </c:pt>
                <c:pt idx="1">
                  <c:v>23</c:v>
                </c:pt>
                <c:pt idx="2">
                  <c:v>22</c:v>
                </c:pt>
                <c:pt idx="3">
                  <c:v>10</c:v>
                </c:pt>
                <c:pt idx="4">
                  <c:v>6</c:v>
                </c:pt>
                <c:pt idx="5">
                  <c:v>1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GEOGRAF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42</c:v>
                </c:pt>
                <c:pt idx="1">
                  <c:v>10</c:v>
                </c:pt>
                <c:pt idx="2">
                  <c:v>9</c:v>
                </c:pt>
                <c:pt idx="3">
                  <c:v>2</c:v>
                </c:pt>
                <c:pt idx="4">
                  <c:v>5</c:v>
                </c:pt>
                <c:pt idx="6">
                  <c:v>1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0">
                  <c:v>3</c:v>
                </c:pt>
                <c:pt idx="1">
                  <c:v>10</c:v>
                </c:pt>
                <c:pt idx="2">
                  <c:v>14</c:v>
                </c:pt>
                <c:pt idx="4">
                  <c:v>12</c:v>
                </c:pt>
                <c:pt idx="5">
                  <c:v>5</c:v>
                </c:pt>
                <c:pt idx="6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6737024"/>
        <c:axId val="131223936"/>
      </c:barChart>
      <c:catAx>
        <c:axId val="12673702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131223936"/>
        <c:crosses val="autoZero"/>
        <c:auto val="1"/>
        <c:lblAlgn val="ctr"/>
        <c:lblOffset val="100"/>
        <c:noMultiLvlLbl val="0"/>
      </c:catAx>
      <c:valAx>
        <c:axId val="13122393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26737024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INGLESE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2</c:v>
                </c:pt>
                <c:pt idx="1">
                  <c:v>5</c:v>
                </c:pt>
                <c:pt idx="2">
                  <c:v>14</c:v>
                </c:pt>
                <c:pt idx="3">
                  <c:v>24</c:v>
                </c:pt>
                <c:pt idx="4">
                  <c:v>6</c:v>
                </c:pt>
                <c:pt idx="5">
                  <c:v>8</c:v>
                </c:pt>
                <c:pt idx="6">
                  <c:v>7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1">
                  <c:v>11</c:v>
                </c:pt>
                <c:pt idx="2">
                  <c:v>30</c:v>
                </c:pt>
                <c:pt idx="3">
                  <c:v>21</c:v>
                </c:pt>
                <c:pt idx="4">
                  <c:v>6</c:v>
                </c:pt>
                <c:pt idx="5">
                  <c:v>2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TECNO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0">
                  <c:v>6</c:v>
                </c:pt>
                <c:pt idx="1">
                  <c:v>24</c:v>
                </c:pt>
                <c:pt idx="2">
                  <c:v>8</c:v>
                </c:pt>
                <c:pt idx="3">
                  <c:v>8</c:v>
                </c:pt>
                <c:pt idx="4">
                  <c:v>18</c:v>
                </c:pt>
                <c:pt idx="6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017408"/>
        <c:axId val="6019712"/>
      </c:barChart>
      <c:catAx>
        <c:axId val="601740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6019712"/>
        <c:crosses val="autoZero"/>
        <c:auto val="1"/>
        <c:lblAlgn val="ctr"/>
        <c:lblOffset val="100"/>
        <c:noMultiLvlLbl val="0"/>
      </c:catAx>
      <c:valAx>
        <c:axId val="601971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601740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INGLESE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2</c:v>
                </c:pt>
                <c:pt idx="1">
                  <c:v>4</c:v>
                </c:pt>
                <c:pt idx="2">
                  <c:v>16</c:v>
                </c:pt>
                <c:pt idx="3">
                  <c:v>13</c:v>
                </c:pt>
                <c:pt idx="4">
                  <c:v>13</c:v>
                </c:pt>
                <c:pt idx="5">
                  <c:v>6</c:v>
                </c:pt>
                <c:pt idx="6">
                  <c:v>9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1</c:v>
                </c:pt>
                <c:pt idx="1">
                  <c:v>12</c:v>
                </c:pt>
                <c:pt idx="2">
                  <c:v>17</c:v>
                </c:pt>
                <c:pt idx="3">
                  <c:v>20</c:v>
                </c:pt>
                <c:pt idx="4">
                  <c:v>17</c:v>
                </c:pt>
                <c:pt idx="5">
                  <c:v>1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TECNO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1">
                  <c:v>2</c:v>
                </c:pt>
                <c:pt idx="3">
                  <c:v>14</c:v>
                </c:pt>
                <c:pt idx="4">
                  <c:v>15</c:v>
                </c:pt>
                <c:pt idx="5">
                  <c:v>19</c:v>
                </c:pt>
                <c:pt idx="6">
                  <c:v>13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8930944"/>
        <c:axId val="128932864"/>
      </c:barChart>
      <c:catAx>
        <c:axId val="12893094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128932864"/>
        <c:crosses val="autoZero"/>
        <c:auto val="1"/>
        <c:lblAlgn val="ctr"/>
        <c:lblOffset val="100"/>
        <c:noMultiLvlLbl val="0"/>
      </c:catAx>
      <c:valAx>
        <c:axId val="12893286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28930944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MUSICA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1">
                  <c:v>12</c:v>
                </c:pt>
                <c:pt idx="2">
                  <c:v>15</c:v>
                </c:pt>
                <c:pt idx="3">
                  <c:v>17</c:v>
                </c:pt>
                <c:pt idx="4">
                  <c:v>15</c:v>
                </c:pt>
                <c:pt idx="5">
                  <c:v>13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ARTE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2</c:v>
                </c:pt>
                <c:pt idx="1">
                  <c:v>16</c:v>
                </c:pt>
                <c:pt idx="2">
                  <c:v>22</c:v>
                </c:pt>
                <c:pt idx="3">
                  <c:v>19</c:v>
                </c:pt>
                <c:pt idx="4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7903744"/>
        <c:axId val="75254784"/>
      </c:barChart>
      <c:catAx>
        <c:axId val="3790374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75254784"/>
        <c:crosses val="autoZero"/>
        <c:auto val="1"/>
        <c:lblAlgn val="ctr"/>
        <c:lblOffset val="100"/>
        <c:noMultiLvlLbl val="0"/>
      </c:catAx>
      <c:valAx>
        <c:axId val="752547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7903744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MUSICA 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2">
                  <c:v>14</c:v>
                </c:pt>
                <c:pt idx="3">
                  <c:v>18</c:v>
                </c:pt>
                <c:pt idx="4">
                  <c:v>21</c:v>
                </c:pt>
                <c:pt idx="5">
                  <c:v>10</c:v>
                </c:pt>
                <c:pt idx="6">
                  <c:v>7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ARTE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23</c:v>
                </c:pt>
                <c:pt idx="1">
                  <c:v>9</c:v>
                </c:pt>
                <c:pt idx="2">
                  <c:v>16</c:v>
                </c:pt>
                <c:pt idx="3">
                  <c:v>13</c:v>
                </c:pt>
                <c:pt idx="4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26715008"/>
        <c:axId val="126789504"/>
      </c:barChart>
      <c:catAx>
        <c:axId val="12671500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126789504"/>
        <c:crosses val="autoZero"/>
        <c:auto val="1"/>
        <c:lblAlgn val="ctr"/>
        <c:lblOffset val="100"/>
        <c:noMultiLvlLbl val="0"/>
      </c:catAx>
      <c:valAx>
        <c:axId val="12678950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2671500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RELIG.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Foglio1!$A$2:$A$6</c:f>
              <c:numCache>
                <c:formatCode>General</c:formatCode>
                <c:ptCount val="5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</c:numCache>
            </c:numRef>
          </c:cat>
          <c:val>
            <c:numRef>
              <c:f>Foglio1!$B$2:$B$6</c:f>
              <c:numCache>
                <c:formatCode>General</c:formatCode>
                <c:ptCount val="5"/>
                <c:pt idx="0">
                  <c:v>6</c:v>
                </c:pt>
                <c:pt idx="1">
                  <c:v>19</c:v>
                </c:pt>
                <c:pt idx="2">
                  <c:v>18</c:v>
                </c:pt>
                <c:pt idx="3">
                  <c:v>23</c:v>
                </c:pt>
                <c:pt idx="4">
                  <c:v>5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ED.FISICA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Foglio1!$A$2:$A$6</c:f>
              <c:numCache>
                <c:formatCode>General</c:formatCode>
                <c:ptCount val="5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</c:numCache>
            </c:numRef>
          </c:cat>
          <c:val>
            <c:numRef>
              <c:f>Foglio1!$C$2:$C$6</c:f>
              <c:numCache>
                <c:formatCode>General</c:formatCode>
                <c:ptCount val="5"/>
                <c:pt idx="0">
                  <c:v>2</c:v>
                </c:pt>
                <c:pt idx="1">
                  <c:v>15</c:v>
                </c:pt>
                <c:pt idx="2">
                  <c:v>14</c:v>
                </c:pt>
                <c:pt idx="3">
                  <c:v>19</c:v>
                </c:pt>
                <c:pt idx="4">
                  <c:v>19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02418688"/>
        <c:axId val="102424576"/>
      </c:barChart>
      <c:catAx>
        <c:axId val="10241868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102424576"/>
        <c:crosses val="autoZero"/>
        <c:auto val="1"/>
        <c:lblAlgn val="ctr"/>
        <c:lblOffset val="100"/>
        <c:noMultiLvlLbl val="0"/>
      </c:catAx>
      <c:valAx>
        <c:axId val="1024245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0241868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RELIG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Foglio1!$A$2:$A$6</c:f>
              <c:numCache>
                <c:formatCode>General</c:formatCode>
                <c:ptCount val="5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</c:numCache>
            </c:numRef>
          </c:cat>
          <c:val>
            <c:numRef>
              <c:f>Foglio1!$B$2:$B$6</c:f>
              <c:numCache>
                <c:formatCode>General</c:formatCode>
                <c:ptCount val="5"/>
                <c:pt idx="0">
                  <c:v>7</c:v>
                </c:pt>
                <c:pt idx="1">
                  <c:v>8</c:v>
                </c:pt>
                <c:pt idx="2">
                  <c:v>12</c:v>
                </c:pt>
                <c:pt idx="3">
                  <c:v>16</c:v>
                </c:pt>
                <c:pt idx="4">
                  <c:v>19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EDUC.FIS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Foglio1!$A$2:$A$6</c:f>
              <c:numCache>
                <c:formatCode>General</c:formatCode>
                <c:ptCount val="5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</c:numCache>
            </c:numRef>
          </c:cat>
          <c:val>
            <c:numRef>
              <c:f>Foglio1!$C$2:$C$6</c:f>
              <c:numCache>
                <c:formatCode>General</c:formatCode>
                <c:ptCount val="5"/>
                <c:pt idx="0">
                  <c:v>13</c:v>
                </c:pt>
                <c:pt idx="1">
                  <c:v>14</c:v>
                </c:pt>
                <c:pt idx="2">
                  <c:v>6</c:v>
                </c:pt>
                <c:pt idx="3">
                  <c:v>23</c:v>
                </c:pt>
                <c:pt idx="4">
                  <c:v>14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02246272"/>
        <c:axId val="102253312"/>
      </c:barChart>
      <c:catAx>
        <c:axId val="10224627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102253312"/>
        <c:crosses val="autoZero"/>
        <c:auto val="1"/>
        <c:lblAlgn val="ctr"/>
        <c:lblOffset val="100"/>
        <c:noMultiLvlLbl val="0"/>
      </c:catAx>
      <c:valAx>
        <c:axId val="10225331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02246272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13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59%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23%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secondaria ISTITUTO FINALI 3 C.xlsx]modello secondaria'!$W$11:$W$14</c:f>
              <c:strCache>
                <c:ptCount val="4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</c:strCache>
            </c:strRef>
          </c:cat>
          <c:val>
            <c:numRef>
              <c:f>'[GRIGLIA secondaria ISTITUTO FINALI 3 C.xlsx]modello secondaria'!$X$11:$X$14</c:f>
              <c:numCache>
                <c:formatCode>0</c:formatCode>
                <c:ptCount val="4"/>
                <c:pt idx="0">
                  <c:v>3</c:v>
                </c:pt>
                <c:pt idx="1">
                  <c:v>13</c:v>
                </c:pt>
                <c:pt idx="2">
                  <c:v>5</c:v>
                </c:pt>
                <c:pt idx="3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6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30%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8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40%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20%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2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'[FINALI_SC. SEC I GRADO - CLASSE 3D (1).xlsx]modello secondaria'!$W$11:$W$14</c:f>
              <c:strCache>
                <c:ptCount val="4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</c:strCache>
            </c:strRef>
          </c:cat>
          <c:val>
            <c:numRef>
              <c:f>'[FINALI_SC. SEC I GRADO - CLASSE 3D (1).xlsx]modello secondaria'!$X$11:$X$14</c:f>
              <c:numCache>
                <c:formatCode>0</c:formatCode>
                <c:ptCount val="4"/>
                <c:pt idx="0">
                  <c:v>6</c:v>
                </c:pt>
                <c:pt idx="1">
                  <c:v>8</c:v>
                </c:pt>
                <c:pt idx="2">
                  <c:v>4</c:v>
                </c:pt>
                <c:pt idx="3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delete val="1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9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75%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'[Prove Finali Classe 3E Secondaria (1).xlsx]modello secondaria'!$W$12:$W$15</c:f>
              <c:strCache>
                <c:ptCount val="4"/>
                <c:pt idx="0">
                  <c:v>N. ALUNNI MEDIA  8</c:v>
                </c:pt>
                <c:pt idx="1">
                  <c:v>N. ALUNNI MEDIA  7</c:v>
                </c:pt>
                <c:pt idx="2">
                  <c:v>N. ALUNNI MEDIA  6</c:v>
                </c:pt>
                <c:pt idx="3">
                  <c:v>N. ALUNNI MEDIA  5</c:v>
                </c:pt>
              </c:strCache>
            </c:strRef>
          </c:cat>
          <c:val>
            <c:numRef>
              <c:f>'[Prove Finali Classe 3E Secondaria (1).xlsx]modello secondaria'!$X$12:$X$15</c:f>
              <c:numCache>
                <c:formatCode>0</c:formatCode>
                <c:ptCount val="4"/>
                <c:pt idx="0">
                  <c:v>2</c:v>
                </c:pt>
                <c:pt idx="1">
                  <c:v>0</c:v>
                </c:pt>
                <c:pt idx="2">
                  <c:v>9</c:v>
                </c:pt>
                <c:pt idx="3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30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41%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17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23%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16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22%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Foglio1!$A$3:$A$7</c:f>
              <c:strCache>
                <c:ptCount val="5"/>
                <c:pt idx="0">
                  <c:v>VOTO 9</c:v>
                </c:pt>
                <c:pt idx="1">
                  <c:v>VOTO 8</c:v>
                </c:pt>
                <c:pt idx="2">
                  <c:v>VOTO 7</c:v>
                </c:pt>
                <c:pt idx="3">
                  <c:v>VOTO 6</c:v>
                </c:pt>
                <c:pt idx="4">
                  <c:v>VOTO 5</c:v>
                </c:pt>
              </c:strCache>
            </c:strRef>
          </c:cat>
          <c:val>
            <c:numRef>
              <c:f>Foglio1!$B$3:$B$7</c:f>
              <c:numCache>
                <c:formatCode>General</c:formatCode>
                <c:ptCount val="5"/>
                <c:pt idx="0">
                  <c:v>10</c:v>
                </c:pt>
                <c:pt idx="1">
                  <c:v>30</c:v>
                </c:pt>
                <c:pt idx="2">
                  <c:v>17</c:v>
                </c:pt>
                <c:pt idx="3">
                  <c:v>16</c:v>
                </c:pt>
                <c:pt idx="4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Foglio1!$A$3:$A$7</c:f>
              <c:strCache>
                <c:ptCount val="5"/>
                <c:pt idx="0">
                  <c:v>VOTO 9</c:v>
                </c:pt>
                <c:pt idx="1">
                  <c:v>VOTO 8</c:v>
                </c:pt>
                <c:pt idx="2">
                  <c:v>VOTO 7</c:v>
                </c:pt>
                <c:pt idx="3">
                  <c:v>VOTO 6</c:v>
                </c:pt>
                <c:pt idx="4">
                  <c:v>VOTO 5</c:v>
                </c:pt>
              </c:strCache>
            </c:strRef>
          </c:cat>
          <c:val>
            <c:numRef>
              <c:f>Foglio1!$B$3:$B$7</c:f>
              <c:numCache>
                <c:formatCode>General</c:formatCode>
                <c:ptCount val="5"/>
                <c:pt idx="0">
                  <c:v>10</c:v>
                </c:pt>
                <c:pt idx="1">
                  <c:v>30</c:v>
                </c:pt>
                <c:pt idx="2">
                  <c:v>17</c:v>
                </c:pt>
                <c:pt idx="3">
                  <c:v>16</c:v>
                </c:pt>
                <c:pt idx="4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9548800"/>
        <c:axId val="75258496"/>
      </c:barChart>
      <c:catAx>
        <c:axId val="3954880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75258496"/>
        <c:crosses val="autoZero"/>
        <c:auto val="1"/>
        <c:lblAlgn val="ctr"/>
        <c:lblOffset val="100"/>
        <c:noMultiLvlLbl val="0"/>
      </c:catAx>
      <c:valAx>
        <c:axId val="7525849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954880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11 ALUNNI </a:t>
                    </a:r>
                    <a:r>
                      <a:rPr lang="en-US"/>
                      <a:t>14%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>
                <c:manualLayout>
                  <c:x val="-0.23567936895900454"/>
                  <c:y val="-0.11615164228456726"/>
                </c:manualLayout>
              </c:layout>
              <c:tx>
                <c:rich>
                  <a:bodyPr/>
                  <a:lstStyle/>
                  <a:p>
                    <a:r>
                      <a:rPr lang="en-US" smtClean="0"/>
                      <a:t>30 ALUNNI </a:t>
                    </a:r>
                    <a:r>
                      <a:rPr lang="en-US"/>
                      <a:t>37%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20 ALUNNI </a:t>
                    </a:r>
                    <a:r>
                      <a:rPr lang="en-US"/>
                      <a:t>25%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17 ALUNNI </a:t>
                    </a:r>
                    <a:r>
                      <a:rPr lang="en-US"/>
                      <a:t>21%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2 ALUNNI </a:t>
                    </a:r>
                    <a:r>
                      <a:rPr lang="en-US"/>
                      <a:t>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Foglio1!$A$12:$A$16</c:f>
              <c:strCache>
                <c:ptCount val="5"/>
                <c:pt idx="0">
                  <c:v>VOTO 9</c:v>
                </c:pt>
                <c:pt idx="1">
                  <c:v>VOTO 8</c:v>
                </c:pt>
                <c:pt idx="2">
                  <c:v>VOTO 7</c:v>
                </c:pt>
                <c:pt idx="3">
                  <c:v>VOTO 6</c:v>
                </c:pt>
                <c:pt idx="4">
                  <c:v>VOTO 5</c:v>
                </c:pt>
              </c:strCache>
            </c:strRef>
          </c:cat>
          <c:val>
            <c:numRef>
              <c:f>Foglio1!$B$12:$B$16</c:f>
              <c:numCache>
                <c:formatCode>General</c:formatCode>
                <c:ptCount val="5"/>
                <c:pt idx="0">
                  <c:v>11</c:v>
                </c:pt>
                <c:pt idx="1">
                  <c:v>30</c:v>
                </c:pt>
                <c:pt idx="2">
                  <c:v>20</c:v>
                </c:pt>
                <c:pt idx="3">
                  <c:v>17</c:v>
                </c:pt>
                <c:pt idx="4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0.73404</cdr:x>
      <cdr:y>0.07353</cdr:y>
    </cdr:from>
    <cdr:to>
      <cdr:x>0.95745</cdr:x>
      <cdr:y>0.26471</cdr:y>
    </cdr:to>
    <cdr:sp macro="" textlink="">
      <cdr:nvSpPr>
        <cdr:cNvPr id="2" name="CasellaDiTesto 1"/>
        <cdr:cNvSpPr txBox="1"/>
      </cdr:nvSpPr>
      <cdr:spPr>
        <a:xfrm xmlns:a="http://schemas.openxmlformats.org/drawingml/2006/main">
          <a:off x="4968552" y="360040"/>
          <a:ext cx="1512168" cy="936104"/>
        </a:xfrm>
        <a:prstGeom xmlns:a="http://schemas.openxmlformats.org/drawingml/2006/main" prst="rect">
          <a:avLst/>
        </a:prstGeom>
        <a:ln xmlns:a="http://schemas.openxmlformats.org/drawingml/2006/main" w="31750">
          <a:solidFill>
            <a:srgbClr val="FF0000"/>
          </a:solidFill>
        </a:ln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it-IT" sz="4800" b="1" dirty="0" smtClean="0"/>
            <a:t>3   C</a:t>
          </a:r>
          <a:endParaRPr lang="it-IT" sz="4800" b="1" dirty="0"/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817765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56955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504308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987921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038841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606600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430932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62994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693279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988360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008715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F70E73-60D5-40E9-A8D0-9CB4B774E0F4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2703E0-C8BC-4815-8EE1-B7DA46F56CC1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6453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.xml"/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.xml"/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8.xml"/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0.xml"/><Relationship Id="rId2" Type="http://schemas.openxmlformats.org/officeDocument/2006/relationships/chart" Target="../charts/chart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Relationship Id="rId4" Type="http://schemas.openxmlformats.org/officeDocument/2006/relationships/chart" Target="../charts/char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olo 1"/>
          <p:cNvSpPr>
            <a:spLocks noGrp="1"/>
          </p:cNvSpPr>
          <p:nvPr/>
        </p:nvSpPr>
        <p:spPr>
          <a:xfrm>
            <a:off x="685800" y="1556792"/>
            <a:ext cx="7772400" cy="3744416"/>
          </a:xfrm>
          <a:prstGeom prst="rect">
            <a:avLst/>
          </a:prstGeom>
          <a:ln w="31750">
            <a:solidFill>
              <a:srgbClr val="FF0000"/>
            </a:solidFill>
          </a:ln>
        </p:spPr>
        <p:txBody>
          <a:bodyPr vert="horz" lIns="91440" tIns="45720" rIns="91440" bIns="45720" rtlCol="0" anchor="ctr">
            <a:normAutofit fontScale="90000" lnSpcReduction="20000"/>
          </a:bodyPr>
          <a:lstStyle>
            <a:defPPr>
              <a:defRPr lang="it-IT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ISTITUTO COMPRENSIVO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MUSTI-DIMICCOLI</a:t>
            </a:r>
          </a:p>
          <a:p>
            <a:pPr algn="ctr"/>
            <a:r>
              <a:rPr lang="it-IT" sz="2700" b="1" dirty="0" smtClean="0">
                <a:solidFill>
                  <a:srgbClr val="FF0000"/>
                </a:solidFill>
              </a:rPr>
              <a:t>SCUOLA SECONDARIA 1GRADO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PROVE FINALI   D’ ISTITUTO PER SEZIONE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DI SINTESI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CONFRONTO ESITI TRA PROVE INTERMEDIE E FINALI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CLASSI TERZE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A.S. 2017-2018</a:t>
            </a:r>
          </a:p>
          <a:p>
            <a:pPr algn="ctr"/>
            <a:r>
              <a:rPr lang="it-IT" sz="2000" b="1" dirty="0" smtClean="0">
                <a:solidFill>
                  <a:srgbClr val="FF0000"/>
                </a:solidFill>
              </a:rPr>
              <a:t>( A CURA DELLA DOCENTE F.S. BRUNO ANNA MARIA</a:t>
            </a:r>
            <a:r>
              <a:rPr lang="it-IT" sz="2700" b="1" dirty="0" smtClean="0">
                <a:solidFill>
                  <a:srgbClr val="FF0000"/>
                </a:solidFill>
              </a:rPr>
              <a:t>)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3200" b="1" dirty="0" smtClean="0">
                <a:solidFill>
                  <a:srgbClr val="FF0000"/>
                </a:solidFill>
              </a:rPr>
              <a:t/>
            </a:r>
            <a:br>
              <a:rPr lang="it-IT" sz="3200" b="1" dirty="0" smtClean="0">
                <a:solidFill>
                  <a:srgbClr val="FF0000"/>
                </a:solidFill>
              </a:rPr>
            </a:br>
            <a:endParaRPr lang="it-IT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82589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37629830"/>
              </p:ext>
            </p:extLst>
          </p:nvPr>
        </p:nvGraphicFramePr>
        <p:xfrm>
          <a:off x="323528" y="1124744"/>
          <a:ext cx="4104456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CasellaDiTesto 8"/>
          <p:cNvSpPr txBox="1"/>
          <p:nvPr/>
        </p:nvSpPr>
        <p:spPr>
          <a:xfrm>
            <a:off x="467544" y="692696"/>
            <a:ext cx="25202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1 QUAD.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10" name="CasellaDiTesto 9"/>
          <p:cNvSpPr txBox="1"/>
          <p:nvPr/>
        </p:nvSpPr>
        <p:spPr>
          <a:xfrm>
            <a:off x="5148064" y="701769"/>
            <a:ext cx="25202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</a:t>
            </a:r>
            <a:r>
              <a:rPr lang="it-IT" b="1" dirty="0" smtClean="0">
                <a:solidFill>
                  <a:srgbClr val="FF0000"/>
                </a:solidFill>
              </a:rPr>
              <a:t> 2 </a:t>
            </a:r>
            <a:r>
              <a:rPr lang="it-IT" b="1" dirty="0" smtClean="0">
                <a:solidFill>
                  <a:srgbClr val="FF0000"/>
                </a:solidFill>
              </a:rPr>
              <a:t>QUAD.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11" name="Grafico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18830220"/>
              </p:ext>
            </p:extLst>
          </p:nvPr>
        </p:nvGraphicFramePr>
        <p:xfrm>
          <a:off x="4427984" y="1196752"/>
          <a:ext cx="4572000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CasellaDiTesto 1"/>
          <p:cNvSpPr txBox="1"/>
          <p:nvPr/>
        </p:nvSpPr>
        <p:spPr>
          <a:xfrm>
            <a:off x="1259632" y="188640"/>
            <a:ext cx="612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/>
              <a:t>SI RILEVA UN PICCO DEL 10 IN GEOGRAFIA NEL 2 QUAD.</a:t>
            </a:r>
            <a:endParaRPr lang="it-IT" b="1" dirty="0"/>
          </a:p>
        </p:txBody>
      </p:sp>
    </p:spTree>
    <p:extLst>
      <p:ext uri="{BB962C8B-B14F-4D97-AF65-F5344CB8AC3E}">
        <p14:creationId xmlns:p14="http://schemas.microsoft.com/office/powerpoint/2010/main" val="259499237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3932829"/>
              </p:ext>
            </p:extLst>
          </p:nvPr>
        </p:nvGraphicFramePr>
        <p:xfrm>
          <a:off x="323528" y="1556792"/>
          <a:ext cx="4032448" cy="47525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CasellaDiTesto 3"/>
          <p:cNvSpPr txBox="1"/>
          <p:nvPr/>
        </p:nvSpPr>
        <p:spPr>
          <a:xfrm>
            <a:off x="467544" y="517322"/>
            <a:ext cx="3528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4788024" y="533901"/>
            <a:ext cx="3528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</a:t>
            </a:r>
            <a:r>
              <a:rPr lang="it-IT" b="1" dirty="0" smtClean="0">
                <a:solidFill>
                  <a:srgbClr val="FF0000"/>
                </a:solidFill>
              </a:rPr>
              <a:t> FINALI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07202610"/>
              </p:ext>
            </p:extLst>
          </p:nvPr>
        </p:nvGraphicFramePr>
        <p:xfrm>
          <a:off x="4427984" y="1484784"/>
          <a:ext cx="4572000" cy="47525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CasellaDiTesto 1"/>
          <p:cNvSpPr txBox="1"/>
          <p:nvPr/>
        </p:nvSpPr>
        <p:spPr>
          <a:xfrm>
            <a:off x="1331640" y="1124744"/>
            <a:ext cx="612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/>
              <a:t>SI RILEVA UN PICCO DEL VOTO 4 IN TECNOLOGIA</a:t>
            </a:r>
            <a:endParaRPr lang="it-IT" b="1" dirty="0"/>
          </a:p>
        </p:txBody>
      </p:sp>
    </p:spTree>
    <p:extLst>
      <p:ext uri="{BB962C8B-B14F-4D97-AF65-F5344CB8AC3E}">
        <p14:creationId xmlns:p14="http://schemas.microsoft.com/office/powerpoint/2010/main" val="296444138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96411996"/>
              </p:ext>
            </p:extLst>
          </p:nvPr>
        </p:nvGraphicFramePr>
        <p:xfrm>
          <a:off x="397361" y="1412776"/>
          <a:ext cx="4176464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CasellaDiTesto 3"/>
          <p:cNvSpPr txBox="1"/>
          <p:nvPr/>
        </p:nvSpPr>
        <p:spPr>
          <a:xfrm>
            <a:off x="480160" y="551318"/>
            <a:ext cx="3528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5" name="CasellaDiTesto 4"/>
          <p:cNvSpPr txBox="1"/>
          <p:nvPr/>
        </p:nvSpPr>
        <p:spPr>
          <a:xfrm>
            <a:off x="4716016" y="703718"/>
            <a:ext cx="3528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</a:t>
            </a:r>
            <a:r>
              <a:rPr lang="it-IT" b="1" dirty="0" smtClean="0">
                <a:solidFill>
                  <a:srgbClr val="FF0000"/>
                </a:solidFill>
              </a:rPr>
              <a:t> FINALI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04608766"/>
              </p:ext>
            </p:extLst>
          </p:nvPr>
        </p:nvGraphicFramePr>
        <p:xfrm>
          <a:off x="4427984" y="1412776"/>
          <a:ext cx="4572000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CasellaDiTesto 1"/>
          <p:cNvSpPr txBox="1"/>
          <p:nvPr/>
        </p:nvSpPr>
        <p:spPr>
          <a:xfrm>
            <a:off x="1259632" y="1073050"/>
            <a:ext cx="68407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/>
              <a:t>SI RILEVANO PROGRESSI IN MUSICA E UN PICCO DEL 10 IN ARTE</a:t>
            </a:r>
            <a:endParaRPr lang="it-IT" b="1" dirty="0"/>
          </a:p>
        </p:txBody>
      </p:sp>
    </p:spTree>
    <p:extLst>
      <p:ext uri="{BB962C8B-B14F-4D97-AF65-F5344CB8AC3E}">
        <p14:creationId xmlns:p14="http://schemas.microsoft.com/office/powerpoint/2010/main" val="33721687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asellaDiTesto 5"/>
          <p:cNvSpPr txBox="1"/>
          <p:nvPr/>
        </p:nvSpPr>
        <p:spPr>
          <a:xfrm>
            <a:off x="480160" y="551318"/>
            <a:ext cx="3528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92604687"/>
              </p:ext>
            </p:extLst>
          </p:nvPr>
        </p:nvGraphicFramePr>
        <p:xfrm>
          <a:off x="251520" y="1268760"/>
          <a:ext cx="4320480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8" name="CasellaDiTesto 7"/>
          <p:cNvSpPr txBox="1"/>
          <p:nvPr/>
        </p:nvSpPr>
        <p:spPr>
          <a:xfrm>
            <a:off x="4811351" y="562705"/>
            <a:ext cx="35283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</a:t>
            </a:r>
            <a:r>
              <a:rPr lang="it-IT" b="1" dirty="0" smtClean="0">
                <a:solidFill>
                  <a:srgbClr val="FF0000"/>
                </a:solidFill>
              </a:rPr>
              <a:t>FINALI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10" name="Grafico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26010433"/>
              </p:ext>
            </p:extLst>
          </p:nvPr>
        </p:nvGraphicFramePr>
        <p:xfrm>
          <a:off x="4427984" y="1268760"/>
          <a:ext cx="4572000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9547133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683568" y="548680"/>
            <a:ext cx="13681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4800" b="1" dirty="0" smtClean="0">
                <a:solidFill>
                  <a:srgbClr val="FF0000"/>
                </a:solidFill>
              </a:rPr>
              <a:t>3 B</a:t>
            </a:r>
            <a:endParaRPr lang="it-IT" sz="4800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04986288"/>
              </p:ext>
            </p:extLst>
          </p:nvPr>
        </p:nvGraphicFramePr>
        <p:xfrm>
          <a:off x="1043608" y="1556792"/>
          <a:ext cx="6408712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994429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48285803"/>
              </p:ext>
            </p:extLst>
          </p:nvPr>
        </p:nvGraphicFramePr>
        <p:xfrm>
          <a:off x="971600" y="908720"/>
          <a:ext cx="6768752" cy="48965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82615004"/>
              </p:ext>
            </p:extLst>
          </p:nvPr>
        </p:nvGraphicFramePr>
        <p:xfrm>
          <a:off x="1115616" y="2276872"/>
          <a:ext cx="6264696" cy="39638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91643395"/>
              </p:ext>
            </p:extLst>
          </p:nvPr>
        </p:nvGraphicFramePr>
        <p:xfrm>
          <a:off x="1259632" y="980728"/>
          <a:ext cx="6480720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2165667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971600" y="548680"/>
            <a:ext cx="144016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800" b="1" dirty="0" smtClean="0">
                <a:solidFill>
                  <a:srgbClr val="FF0000"/>
                </a:solidFill>
              </a:rPr>
              <a:t>3 D</a:t>
            </a:r>
            <a:endParaRPr lang="it-IT" sz="4800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84560543"/>
              </p:ext>
            </p:extLst>
          </p:nvPr>
        </p:nvGraphicFramePr>
        <p:xfrm>
          <a:off x="1187624" y="1628800"/>
          <a:ext cx="6336704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133180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698131" y="692695"/>
            <a:ext cx="165618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4800" b="1" dirty="0" smtClean="0">
                <a:solidFill>
                  <a:srgbClr val="FF0000"/>
                </a:solidFill>
              </a:rPr>
              <a:t>3 E</a:t>
            </a:r>
            <a:endParaRPr lang="it-IT" sz="4800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0417498"/>
              </p:ext>
            </p:extLst>
          </p:nvPr>
        </p:nvGraphicFramePr>
        <p:xfrm>
          <a:off x="1115616" y="1772816"/>
          <a:ext cx="6480720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710316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1763688" y="708073"/>
            <a:ext cx="496855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VOTI DI  </a:t>
            </a:r>
            <a:r>
              <a:rPr lang="it-IT" b="1" dirty="0" smtClean="0">
                <a:solidFill>
                  <a:srgbClr val="FF0000"/>
                </a:solidFill>
              </a:rPr>
              <a:t>SINTESI SU  </a:t>
            </a:r>
            <a:r>
              <a:rPr lang="it-IT" b="1" dirty="0" smtClean="0">
                <a:solidFill>
                  <a:srgbClr val="FF0000"/>
                </a:solidFill>
              </a:rPr>
              <a:t>74     </a:t>
            </a:r>
            <a:r>
              <a:rPr lang="it-IT" b="1" dirty="0" smtClean="0">
                <a:solidFill>
                  <a:srgbClr val="FF0000"/>
                </a:solidFill>
              </a:rPr>
              <a:t>ALUNNI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714738518"/>
              </p:ext>
            </p:extLst>
          </p:nvPr>
        </p:nvGraphicFramePr>
        <p:xfrm>
          <a:off x="1115616" y="1628800"/>
          <a:ext cx="6264696" cy="40324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6972718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26978813"/>
              </p:ext>
            </p:extLst>
          </p:nvPr>
        </p:nvGraphicFramePr>
        <p:xfrm>
          <a:off x="1628800" y="2060848"/>
          <a:ext cx="5238328" cy="39638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1763688" y="708073"/>
            <a:ext cx="496855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VOTI DI  </a:t>
            </a:r>
            <a:r>
              <a:rPr lang="it-IT" b="1" dirty="0" smtClean="0">
                <a:solidFill>
                  <a:srgbClr val="FF0000"/>
                </a:solidFill>
              </a:rPr>
              <a:t>SINTESI SU  </a:t>
            </a:r>
            <a:r>
              <a:rPr lang="it-IT" b="1" dirty="0" smtClean="0">
                <a:solidFill>
                  <a:srgbClr val="FF0000"/>
                </a:solidFill>
              </a:rPr>
              <a:t>74     </a:t>
            </a:r>
            <a:r>
              <a:rPr lang="it-IT" b="1" dirty="0" smtClean="0">
                <a:solidFill>
                  <a:srgbClr val="FF0000"/>
                </a:solidFill>
              </a:rPr>
              <a:t>ALUNNI </a:t>
            </a:r>
            <a:endParaRPr lang="it-IT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65180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395536" y="697689"/>
            <a:ext cx="3312368" cy="646331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PERCENTUALE  DI SINTESI SU    </a:t>
            </a:r>
            <a:r>
              <a:rPr lang="it-IT" b="1" dirty="0" smtClean="0">
                <a:solidFill>
                  <a:srgbClr val="FF0000"/>
                </a:solidFill>
              </a:rPr>
              <a:t>80   </a:t>
            </a:r>
            <a:r>
              <a:rPr lang="it-IT" b="1" dirty="0" smtClean="0">
                <a:solidFill>
                  <a:srgbClr val="FF0000"/>
                </a:solidFill>
              </a:rPr>
              <a:t>ALUNNI </a:t>
            </a:r>
            <a:r>
              <a:rPr lang="it-IT" b="1" dirty="0" smtClean="0">
                <a:solidFill>
                  <a:srgbClr val="FF0000"/>
                </a:solidFill>
              </a:rPr>
              <a:t> ( 1 QUAD.)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85992915"/>
              </p:ext>
            </p:extLst>
          </p:nvPr>
        </p:nvGraphicFramePr>
        <p:xfrm>
          <a:off x="179512" y="1700808"/>
          <a:ext cx="4248472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46932682"/>
              </p:ext>
            </p:extLst>
          </p:nvPr>
        </p:nvGraphicFramePr>
        <p:xfrm>
          <a:off x="4283968" y="1844824"/>
          <a:ext cx="4392488" cy="40324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CasellaDiTesto 6"/>
          <p:cNvSpPr txBox="1"/>
          <p:nvPr/>
        </p:nvSpPr>
        <p:spPr>
          <a:xfrm>
            <a:off x="4427984" y="698692"/>
            <a:ext cx="3312368" cy="646331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PERCENTUALE  DI SINTESI SU    </a:t>
            </a:r>
            <a:r>
              <a:rPr lang="it-IT" b="1" dirty="0" smtClean="0">
                <a:solidFill>
                  <a:srgbClr val="FF0000"/>
                </a:solidFill>
              </a:rPr>
              <a:t>74   </a:t>
            </a:r>
            <a:r>
              <a:rPr lang="it-IT" b="1" dirty="0" smtClean="0">
                <a:solidFill>
                  <a:srgbClr val="FF0000"/>
                </a:solidFill>
              </a:rPr>
              <a:t>ALUNNI </a:t>
            </a:r>
            <a:r>
              <a:rPr lang="it-IT" b="1" dirty="0" smtClean="0">
                <a:solidFill>
                  <a:srgbClr val="FF0000"/>
                </a:solidFill>
              </a:rPr>
              <a:t> ( 2 QUAD.)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2" name="CasellaDiTesto 1"/>
          <p:cNvSpPr txBox="1"/>
          <p:nvPr/>
        </p:nvSpPr>
        <p:spPr>
          <a:xfrm>
            <a:off x="1547664" y="5661248"/>
            <a:ext cx="42484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/>
              <a:t>SI RILEVANO MINIMI PROGRESSI</a:t>
            </a:r>
            <a:endParaRPr lang="it-IT" b="1" dirty="0"/>
          </a:p>
        </p:txBody>
      </p:sp>
    </p:spTree>
    <p:extLst>
      <p:ext uri="{BB962C8B-B14F-4D97-AF65-F5344CB8AC3E}">
        <p14:creationId xmlns:p14="http://schemas.microsoft.com/office/powerpoint/2010/main" val="74815465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3459955"/>
              </p:ext>
            </p:extLst>
          </p:nvPr>
        </p:nvGraphicFramePr>
        <p:xfrm>
          <a:off x="179512" y="1628800"/>
          <a:ext cx="4032448" cy="47525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CasellaDiTesto 2"/>
          <p:cNvSpPr txBox="1"/>
          <p:nvPr/>
        </p:nvSpPr>
        <p:spPr>
          <a:xfrm>
            <a:off x="467544" y="692696"/>
            <a:ext cx="25202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1 QUAD.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5" name="CasellaDiTesto 4"/>
          <p:cNvSpPr txBox="1"/>
          <p:nvPr/>
        </p:nvSpPr>
        <p:spPr>
          <a:xfrm>
            <a:off x="5508104" y="701769"/>
            <a:ext cx="25202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</a:t>
            </a:r>
            <a:r>
              <a:rPr lang="it-IT" b="1" dirty="0" smtClean="0">
                <a:solidFill>
                  <a:srgbClr val="FF0000"/>
                </a:solidFill>
              </a:rPr>
              <a:t>2  </a:t>
            </a:r>
            <a:r>
              <a:rPr lang="it-IT" b="1" dirty="0" smtClean="0">
                <a:solidFill>
                  <a:srgbClr val="FF0000"/>
                </a:solidFill>
              </a:rPr>
              <a:t>QUAD.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71484436"/>
              </p:ext>
            </p:extLst>
          </p:nvPr>
        </p:nvGraphicFramePr>
        <p:xfrm>
          <a:off x="4355976" y="1484784"/>
          <a:ext cx="4572000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0251148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219</TotalTime>
  <Words>247</Words>
  <Application>Microsoft Office PowerPoint</Application>
  <PresentationFormat>Presentazione su schermo (4:3)</PresentationFormat>
  <Paragraphs>78</Paragraphs>
  <Slides>13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13</vt:i4>
      </vt:variant>
    </vt:vector>
  </HeadingPairs>
  <TitlesOfParts>
    <vt:vector size="14" baseType="lpstr"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Bruno</dc:creator>
  <cp:lastModifiedBy>Bruno</cp:lastModifiedBy>
  <cp:revision>75</cp:revision>
  <dcterms:created xsi:type="dcterms:W3CDTF">2017-10-22T22:07:45Z</dcterms:created>
  <dcterms:modified xsi:type="dcterms:W3CDTF">2018-06-07T21:44:08Z</dcterms:modified>
</cp:coreProperties>
</file>

<file path=docProps/thumbnail.jpeg>
</file>