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6" r:id="rId4"/>
    <p:sldId id="287" r:id="rId5"/>
    <p:sldId id="285" r:id="rId6"/>
    <p:sldId id="288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05" autoAdjust="0"/>
  </p:normalViewPr>
  <p:slideViewPr>
    <p:cSldViewPr>
      <p:cViewPr varScale="1">
        <p:scale>
          <a:sx n="72" d="100"/>
          <a:sy n="7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3554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6872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202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0511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66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9907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122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5141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8507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5438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43D2F-017E-4D7D-B8AB-159BF8B93F0F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304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43D2F-017E-4D7D-B8AB-159BF8B93F0F}" type="datetimeFigureOut">
              <a:rPr lang="it-IT" smtClean="0"/>
              <a:t>13/05/2018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8302D-A98F-4996-A7BD-7C87469CA3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5323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 comprensi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76672"/>
            <a:ext cx="129614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278090" y="1988840"/>
            <a:ext cx="63367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ISTITUTO COMPRENSIVO  MUSTI-DIMICCOLI</a:t>
            </a:r>
          </a:p>
          <a:p>
            <a:pPr algn="ctr"/>
            <a:r>
              <a:rPr lang="it-IT" b="1" dirty="0" smtClean="0"/>
              <a:t>VIA PALESTRO 84</a:t>
            </a:r>
          </a:p>
          <a:p>
            <a:pPr algn="ctr"/>
            <a:r>
              <a:rPr lang="it-IT" b="1" dirty="0" smtClean="0"/>
              <a:t>BARLETTA</a:t>
            </a:r>
          </a:p>
          <a:p>
            <a:pPr algn="ctr"/>
            <a:r>
              <a:rPr lang="it-IT" b="1" dirty="0" smtClean="0"/>
              <a:t>DIRIGENTE SCOLASTICO PROF.CARLUCCI ROSA</a:t>
            </a:r>
          </a:p>
          <a:p>
            <a:pPr algn="ctr"/>
            <a:r>
              <a:rPr lang="it-IT" b="1" dirty="0" smtClean="0"/>
              <a:t>MONITORAGGIO A CURA DEI  DOCENTI  F.S.</a:t>
            </a:r>
          </a:p>
          <a:p>
            <a:pPr algn="ctr"/>
            <a:r>
              <a:rPr lang="it-IT" b="1" dirty="0" smtClean="0"/>
              <a:t> BRUNO ANNA MARIA-RIZZITELLI </a:t>
            </a:r>
            <a:r>
              <a:rPr lang="it-IT" b="1" dirty="0" smtClean="0"/>
              <a:t>COSIMO</a:t>
            </a:r>
          </a:p>
          <a:p>
            <a:pPr algn="ctr"/>
            <a:r>
              <a:rPr lang="it-IT" b="1" smtClean="0"/>
              <a:t>SARACINO LUCIA-BALESTRUCCI SABINA</a:t>
            </a:r>
            <a:endParaRPr lang="it-IT" b="1" dirty="0" smtClean="0"/>
          </a:p>
          <a:p>
            <a:pPr algn="ctr"/>
            <a:r>
              <a:rPr lang="it-IT" b="1" dirty="0" smtClean="0"/>
              <a:t>ANNO SCOLASTICO 2017-2018</a:t>
            </a:r>
          </a:p>
          <a:p>
            <a:pPr algn="ctr"/>
            <a:endParaRPr lang="it-IT" sz="16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307637" y="5157192"/>
            <a:ext cx="6336704" cy="923330"/>
          </a:xfrm>
          <a:prstGeom prst="rect">
            <a:avLst/>
          </a:prstGeom>
          <a:noFill/>
          <a:ln w="3492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MONITORAGGIO DEI QUESTIONARI RIVOLTI AGLI ALUNNI PER L’ AUTOVALUTAZIONE D’ ISTITUTO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9014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6"/>
            <a:ext cx="7416824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535996" y="2564904"/>
            <a:ext cx="1260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132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162469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4"/>
            <a:ext cx="7704855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680011" y="2636912"/>
            <a:ext cx="1404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190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200896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6"/>
            <a:ext cx="7632848" cy="54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788024" y="256490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214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500265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720080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644008" y="278092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240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361578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67057"/>
            <a:ext cx="7272807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535995" y="2708920"/>
            <a:ext cx="1476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174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694885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7704856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771800" y="4077072"/>
            <a:ext cx="1764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236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335326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7056783" cy="5328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644008" y="292494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228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251378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763284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3347864" y="429309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241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549635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08720"/>
            <a:ext cx="7344816" cy="5256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3275856" y="42210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311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516074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80729"/>
            <a:ext cx="7056784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3995936" y="450912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292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87045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404664"/>
            <a:ext cx="835292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RELAZIONE DEL MONITORAGGIO  ALUNNI</a:t>
            </a:r>
          </a:p>
          <a:p>
            <a:pPr algn="ctr"/>
            <a:r>
              <a:rPr lang="it-IT" b="1" smtClean="0">
                <a:solidFill>
                  <a:srgbClr val="FF0000"/>
                </a:solidFill>
              </a:rPr>
              <a:t>MONITORAGGIO </a:t>
            </a:r>
            <a:r>
              <a:rPr lang="it-IT" b="1" dirty="0" smtClean="0">
                <a:solidFill>
                  <a:srgbClr val="FF0000"/>
                </a:solidFill>
              </a:rPr>
              <a:t>SU 486 RISPOSTE </a:t>
            </a:r>
          </a:p>
          <a:p>
            <a:pPr algn="ctr"/>
            <a:endParaRPr lang="it-IT" b="1" dirty="0" smtClean="0">
              <a:solidFill>
                <a:srgbClr val="FF0000"/>
              </a:solidFill>
            </a:endParaRPr>
          </a:p>
          <a:p>
            <a:pPr algn="ctr"/>
            <a:r>
              <a:rPr lang="it-IT" sz="2800" dirty="0" smtClean="0"/>
              <a:t>E’ stato sottoposto il questionario per l’ autovalutazione d’ istituto a </a:t>
            </a:r>
            <a:r>
              <a:rPr lang="it-IT" sz="2800" dirty="0" smtClean="0">
                <a:solidFill>
                  <a:srgbClr val="FF0000"/>
                </a:solidFill>
              </a:rPr>
              <a:t>277</a:t>
            </a:r>
            <a:r>
              <a:rPr lang="it-IT" sz="2800" dirty="0" smtClean="0"/>
              <a:t> alunni della scuola primaria, classi quarte e quinte e a  </a:t>
            </a:r>
            <a:r>
              <a:rPr lang="it-IT" sz="2800" dirty="0" smtClean="0">
                <a:solidFill>
                  <a:srgbClr val="FF0000"/>
                </a:solidFill>
              </a:rPr>
              <a:t>209 </a:t>
            </a:r>
            <a:r>
              <a:rPr lang="it-IT" sz="2800" dirty="0" smtClean="0"/>
              <a:t>alunni della scuola secondaria di 1 grado, classi prime , seconde e terze, per un totale di  </a:t>
            </a:r>
            <a:r>
              <a:rPr lang="it-IT" sz="2800" dirty="0" smtClean="0">
                <a:solidFill>
                  <a:srgbClr val="FF0000"/>
                </a:solidFill>
              </a:rPr>
              <a:t>486.</a:t>
            </a:r>
            <a:r>
              <a:rPr lang="it-IT" sz="2800" dirty="0" smtClean="0"/>
              <a:t>  Risultano </a:t>
            </a:r>
            <a:r>
              <a:rPr lang="it-IT" sz="2800" dirty="0" smtClean="0">
                <a:solidFill>
                  <a:srgbClr val="FF0000"/>
                </a:solidFill>
              </a:rPr>
              <a:t>molto/abbastanza </a:t>
            </a:r>
            <a:r>
              <a:rPr lang="it-IT" sz="2800" dirty="0" smtClean="0"/>
              <a:t> efficaci le comunicazioni da parte della scuola. Sono molto o abbastanza informati sulle attività didattiche  e sul  Piano dell’ O.F .  I laboratori sono usati molto/abbastanza  regolarmente ( 77%), poco/per niente  per  il 23%. 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6107195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7056784" cy="5328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699792" y="364502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249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41805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7200800" cy="5256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499992" y="335699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204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9926149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1"/>
            <a:ext cx="756084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860032" y="299695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247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9214093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08720"/>
            <a:ext cx="7128791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680011" y="3429000"/>
            <a:ext cx="1548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214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528422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08721"/>
            <a:ext cx="7056784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788024" y="306896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215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6110526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7560840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699792" y="378904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206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2471648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6984776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915816" y="4149080"/>
            <a:ext cx="1476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190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7660429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7560840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771800" y="386104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204 ALUNNI</a:t>
            </a:r>
            <a:endParaRPr lang="it-IT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716016" y="1772816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enti aggressivi, miglioramento dell’ autostima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4637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64705"/>
            <a:ext cx="7128792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644008" y="292494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243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4235188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92697"/>
            <a:ext cx="7128791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752019" y="2492896"/>
            <a:ext cx="1476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219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569926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11560" y="332656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27584" y="517322"/>
            <a:ext cx="78488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Il personale scolastico collabora </a:t>
            </a:r>
            <a:r>
              <a:rPr lang="it-IT" sz="2800" dirty="0">
                <a:solidFill>
                  <a:srgbClr val="FF0000"/>
                </a:solidFill>
              </a:rPr>
              <a:t>molto/abbastanza</a:t>
            </a:r>
            <a:r>
              <a:rPr lang="it-IT" sz="2800" dirty="0"/>
              <a:t> per il buon funzionamento della </a:t>
            </a:r>
            <a:r>
              <a:rPr lang="it-IT" sz="2800" dirty="0" smtClean="0"/>
              <a:t>scuola.   </a:t>
            </a:r>
            <a:r>
              <a:rPr lang="it-IT" sz="2800" dirty="0"/>
              <a:t>Si sentono </a:t>
            </a:r>
            <a:r>
              <a:rPr lang="it-IT" sz="2800" dirty="0">
                <a:solidFill>
                  <a:srgbClr val="FF0000"/>
                </a:solidFill>
              </a:rPr>
              <a:t>molto</a:t>
            </a:r>
            <a:r>
              <a:rPr lang="it-IT" sz="2800" dirty="0"/>
              <a:t> sostenuti nell’ acquisizione di un metodo di studio </a:t>
            </a:r>
            <a:r>
              <a:rPr lang="it-IT" sz="2800" dirty="0" smtClean="0"/>
              <a:t>efficace. </a:t>
            </a:r>
            <a:r>
              <a:rPr lang="it-IT" sz="2800" dirty="0"/>
              <a:t>Le attrezzature tecnologiche sono </a:t>
            </a:r>
            <a:r>
              <a:rPr lang="it-IT" sz="2800" dirty="0">
                <a:solidFill>
                  <a:srgbClr val="FF0000"/>
                </a:solidFill>
              </a:rPr>
              <a:t>molto</a:t>
            </a:r>
            <a:r>
              <a:rPr lang="it-IT" sz="2800" dirty="0"/>
              <a:t> utilizzate per  il 36% delle risposte,  </a:t>
            </a:r>
            <a:r>
              <a:rPr lang="it-IT" sz="2800" dirty="0">
                <a:solidFill>
                  <a:srgbClr val="FF0000"/>
                </a:solidFill>
              </a:rPr>
              <a:t>poco o per niente</a:t>
            </a:r>
            <a:r>
              <a:rPr lang="it-IT" sz="2800" dirty="0"/>
              <a:t> per un totale del 35%. Le strategie e metodologie utilizzate dai docenti </a:t>
            </a:r>
            <a:r>
              <a:rPr lang="it-IT" sz="2800" dirty="0" smtClean="0"/>
              <a:t>risultano   </a:t>
            </a:r>
            <a:r>
              <a:rPr lang="it-IT" sz="2800" dirty="0"/>
              <a:t>molto o abbastanza efficaci per </a:t>
            </a:r>
            <a:r>
              <a:rPr lang="it-IT" sz="2800" dirty="0" smtClean="0"/>
              <a:t>la quasi totalità delle risposte e le </a:t>
            </a:r>
            <a:r>
              <a:rPr lang="it-IT" sz="2800" dirty="0"/>
              <a:t>attività e i progetti tengono conto dei bisogni  degli </a:t>
            </a:r>
            <a:r>
              <a:rPr lang="it-IT" sz="2800" dirty="0" smtClean="0"/>
              <a:t>alunni. 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86917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08720"/>
            <a:ext cx="7200800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572000" y="299695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279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6495338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92696"/>
            <a:ext cx="7200800" cy="5544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644008" y="285293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257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8421630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6984776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644008" y="335699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205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3569967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28558"/>
            <a:ext cx="7488832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788024" y="314096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266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84972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39552" y="404664"/>
            <a:ext cx="78488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Nelle scelte del piano dell’ O.F. , il 25% si sente </a:t>
            </a:r>
            <a:r>
              <a:rPr lang="it-IT" sz="2800" dirty="0">
                <a:solidFill>
                  <a:srgbClr val="FF0000"/>
                </a:solidFill>
              </a:rPr>
              <a:t>poco</a:t>
            </a:r>
            <a:r>
              <a:rPr lang="it-IT" sz="2800" dirty="0"/>
              <a:t> </a:t>
            </a:r>
            <a:r>
              <a:rPr lang="it-IT" sz="2800" dirty="0">
                <a:solidFill>
                  <a:srgbClr val="FF0000"/>
                </a:solidFill>
              </a:rPr>
              <a:t>o per niente </a:t>
            </a:r>
            <a:r>
              <a:rPr lang="it-IT" sz="2800" dirty="0"/>
              <a:t>coinvolto. Si trova molto bene con i compagni il 64%, </a:t>
            </a:r>
            <a:r>
              <a:rPr lang="it-IT" sz="2800" dirty="0" smtClean="0"/>
              <a:t>la quasi totalità  </a:t>
            </a:r>
            <a:r>
              <a:rPr lang="it-IT" sz="2800" dirty="0"/>
              <a:t>afferma che gli insegnanti sono </a:t>
            </a:r>
            <a:r>
              <a:rPr lang="it-IT" sz="2800" dirty="0" smtClean="0"/>
              <a:t>molto disponibili </a:t>
            </a:r>
            <a:r>
              <a:rPr lang="it-IT" sz="2800" dirty="0"/>
              <a:t>al </a:t>
            </a:r>
            <a:r>
              <a:rPr lang="it-IT" sz="2800" dirty="0" smtClean="0"/>
              <a:t>dialogo.</a:t>
            </a:r>
          </a:p>
          <a:p>
            <a:pPr algn="ctr"/>
            <a:r>
              <a:rPr lang="it-IT" sz="2800" dirty="0" smtClean="0"/>
              <a:t> </a:t>
            </a:r>
            <a:r>
              <a:rPr lang="it-IT" sz="2800" dirty="0"/>
              <a:t>I docenti utilizzano </a:t>
            </a:r>
            <a:r>
              <a:rPr lang="it-IT" sz="2800" dirty="0">
                <a:solidFill>
                  <a:srgbClr val="FF0000"/>
                </a:solidFill>
              </a:rPr>
              <a:t>molto</a:t>
            </a:r>
            <a:r>
              <a:rPr lang="it-IT" sz="2800" dirty="0"/>
              <a:t> metodologie didattiche e strategie educative diversificate per  la quasi totalità delle risposte. I compiti a casa sono assegnati </a:t>
            </a:r>
            <a:r>
              <a:rPr lang="it-IT" sz="2800" dirty="0">
                <a:solidFill>
                  <a:srgbClr val="FF0000"/>
                </a:solidFill>
              </a:rPr>
              <a:t>poco o</a:t>
            </a:r>
            <a:r>
              <a:rPr lang="it-IT" sz="2800" dirty="0"/>
              <a:t> </a:t>
            </a:r>
            <a:r>
              <a:rPr lang="it-IT" sz="2800" dirty="0">
                <a:solidFill>
                  <a:srgbClr val="FF0000"/>
                </a:solidFill>
              </a:rPr>
              <a:t>per niente </a:t>
            </a:r>
            <a:r>
              <a:rPr lang="it-IT" sz="2800" dirty="0"/>
              <a:t>in maniera equilibrata per circa il 21%.</a:t>
            </a:r>
          </a:p>
        </p:txBody>
      </p:sp>
    </p:spTree>
    <p:extLst>
      <p:ext uri="{BB962C8B-B14F-4D97-AF65-F5344CB8AC3E}">
        <p14:creationId xmlns:p14="http://schemas.microsoft.com/office/powerpoint/2010/main" val="176175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11560" y="332656"/>
            <a:ext cx="806489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Le relazioni positive sono </a:t>
            </a:r>
            <a:r>
              <a:rPr lang="it-IT" sz="2800" dirty="0" smtClean="0">
                <a:solidFill>
                  <a:srgbClr val="FF0000"/>
                </a:solidFill>
              </a:rPr>
              <a:t>molto</a:t>
            </a:r>
            <a:r>
              <a:rPr lang="it-IT" sz="2800" dirty="0" smtClean="0"/>
              <a:t>  promosse dai docenti.   Le relazioni in classe sono </a:t>
            </a:r>
            <a:r>
              <a:rPr lang="it-IT" sz="2800" dirty="0" smtClean="0">
                <a:solidFill>
                  <a:srgbClr val="FF0000"/>
                </a:solidFill>
              </a:rPr>
              <a:t>molto o abbastanza </a:t>
            </a:r>
            <a:r>
              <a:rPr lang="it-IT" sz="2800" dirty="0" smtClean="0"/>
              <a:t>positive per la quasi totalità delle risposte. Fa riflettere la percentuale alta </a:t>
            </a:r>
            <a:r>
              <a:rPr lang="it-IT" sz="2800" dirty="0" smtClean="0">
                <a:solidFill>
                  <a:srgbClr val="FF0000"/>
                </a:solidFill>
              </a:rPr>
              <a:t>(tra molto e abbastanza  circa il 42%)  </a:t>
            </a:r>
            <a:r>
              <a:rPr lang="it-IT" sz="2800" dirty="0" smtClean="0"/>
              <a:t>relativa alla presenza di alunni che si comportano in modo offensivo nei confronti dei compagni di classe.  Circa il 60%  (</a:t>
            </a:r>
            <a:r>
              <a:rPr lang="it-IT" sz="2800" dirty="0" smtClean="0">
                <a:solidFill>
                  <a:srgbClr val="FF0000"/>
                </a:solidFill>
              </a:rPr>
              <a:t>tra molto , abbastanza, poco</a:t>
            </a:r>
            <a:r>
              <a:rPr lang="it-IT" sz="2800" dirty="0" smtClean="0"/>
              <a:t>) risponde che ci sono alunni che si comportano in modo offensivo nei confronti dei docenti. Il clima relazione tra il personale della scuola è positivo per la quasi totalità delle risposte.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315155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404664"/>
            <a:ext cx="80648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Si sentono </a:t>
            </a:r>
            <a:r>
              <a:rPr lang="it-IT" sz="2800" dirty="0" smtClean="0">
                <a:solidFill>
                  <a:srgbClr val="FF0000"/>
                </a:solidFill>
              </a:rPr>
              <a:t>molto/abbastanza </a:t>
            </a:r>
            <a:r>
              <a:rPr lang="it-IT" sz="2800" dirty="0"/>
              <a:t>sostenuti nello sviluppo delle capacità relazionali </a:t>
            </a:r>
            <a:r>
              <a:rPr lang="it-IT" sz="2800" dirty="0" smtClean="0"/>
              <a:t>. </a:t>
            </a:r>
            <a:r>
              <a:rPr lang="it-IT" sz="2800" dirty="0"/>
              <a:t>Gli insegnanti prendono </a:t>
            </a:r>
            <a:r>
              <a:rPr lang="it-IT" sz="2800" dirty="0" smtClean="0">
                <a:solidFill>
                  <a:srgbClr val="FF0000"/>
                </a:solidFill>
              </a:rPr>
              <a:t>molto/abbastanza</a:t>
            </a:r>
            <a:r>
              <a:rPr lang="it-IT" sz="2800" dirty="0" smtClean="0"/>
              <a:t> </a:t>
            </a:r>
            <a:r>
              <a:rPr lang="it-IT" sz="2800" dirty="0"/>
              <a:t>in considerazione le problematiche degli </a:t>
            </a:r>
            <a:r>
              <a:rPr lang="it-IT" sz="2800" dirty="0" smtClean="0"/>
              <a:t>alunni, </a:t>
            </a:r>
            <a:r>
              <a:rPr lang="it-IT" sz="2800" dirty="0"/>
              <a:t>motivano </a:t>
            </a:r>
            <a:r>
              <a:rPr lang="it-IT" sz="2800" dirty="0">
                <a:solidFill>
                  <a:srgbClr val="FF0000"/>
                </a:solidFill>
              </a:rPr>
              <a:t>molto</a:t>
            </a:r>
            <a:r>
              <a:rPr lang="it-IT" sz="2800" dirty="0"/>
              <a:t> la valutazione spiegandone i motivi,  spiegano la finalità delle lezioni e il dirigente scolastico interviene </a:t>
            </a:r>
            <a:r>
              <a:rPr lang="it-IT" sz="2800" dirty="0" smtClean="0">
                <a:solidFill>
                  <a:srgbClr val="FF0000"/>
                </a:solidFill>
              </a:rPr>
              <a:t>molto/abbastanza </a:t>
            </a:r>
            <a:r>
              <a:rPr lang="it-IT" sz="2800" dirty="0"/>
              <a:t>per la risoluzione di problemi. </a:t>
            </a:r>
            <a:r>
              <a:rPr lang="it-IT" sz="2800" dirty="0">
                <a:solidFill>
                  <a:srgbClr val="FF0000"/>
                </a:solidFill>
              </a:rPr>
              <a:t>L’ 80% </a:t>
            </a:r>
            <a:r>
              <a:rPr lang="it-IT" sz="2800" dirty="0"/>
              <a:t>degli alunni consiglierebbe questa scuola ad un amico.</a:t>
            </a:r>
          </a:p>
        </p:txBody>
      </p:sp>
    </p:spTree>
    <p:extLst>
      <p:ext uri="{BB962C8B-B14F-4D97-AF65-F5344CB8AC3E}">
        <p14:creationId xmlns:p14="http://schemas.microsoft.com/office/powerpoint/2010/main" val="3797854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11370"/>
            <a:ext cx="6984776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843808" y="2996952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138 ALUNNI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427984" y="3149351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139 ALUNNI</a:t>
            </a:r>
            <a:endParaRPr lang="it-IT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71600" y="1196752"/>
            <a:ext cx="13681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6507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05" y="819064"/>
            <a:ext cx="7272807" cy="54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187624" y="980728"/>
            <a:ext cx="144016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187624" y="1484784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Totale. 209 alunni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572128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727280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9398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</TotalTime>
  <Words>521</Words>
  <Application>Microsoft Office PowerPoint</Application>
  <PresentationFormat>Presentazione su schermo (4:3)</PresentationFormat>
  <Paragraphs>46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4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50</cp:revision>
  <dcterms:created xsi:type="dcterms:W3CDTF">2018-05-09T17:49:15Z</dcterms:created>
  <dcterms:modified xsi:type="dcterms:W3CDTF">2018-05-13T15:50:42Z</dcterms:modified>
</cp:coreProperties>
</file>