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9" r:id="rId3"/>
    <p:sldId id="291" r:id="rId4"/>
    <p:sldId id="292" r:id="rId5"/>
    <p:sldId id="290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46B43-3106-4BE8-B687-9B65D3D83C43}" type="datetimeFigureOut">
              <a:rPr lang="it-IT" smtClean="0"/>
              <a:t>13/05/2018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739D1-7A2B-4673-A830-7214000C65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799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46B43-3106-4BE8-B687-9B65D3D83C43}" type="datetimeFigureOut">
              <a:rPr lang="it-IT" smtClean="0"/>
              <a:t>13/05/2018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739D1-7A2B-4673-A830-7214000C65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1994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46B43-3106-4BE8-B687-9B65D3D83C43}" type="datetimeFigureOut">
              <a:rPr lang="it-IT" smtClean="0"/>
              <a:t>13/05/2018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739D1-7A2B-4673-A830-7214000C65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9574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46B43-3106-4BE8-B687-9B65D3D83C43}" type="datetimeFigureOut">
              <a:rPr lang="it-IT" smtClean="0"/>
              <a:t>13/05/2018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739D1-7A2B-4673-A830-7214000C65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2368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46B43-3106-4BE8-B687-9B65D3D83C43}" type="datetimeFigureOut">
              <a:rPr lang="it-IT" smtClean="0"/>
              <a:t>13/05/2018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739D1-7A2B-4673-A830-7214000C65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166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46B43-3106-4BE8-B687-9B65D3D83C43}" type="datetimeFigureOut">
              <a:rPr lang="it-IT" smtClean="0"/>
              <a:t>13/05/2018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739D1-7A2B-4673-A830-7214000C65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5961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46B43-3106-4BE8-B687-9B65D3D83C43}" type="datetimeFigureOut">
              <a:rPr lang="it-IT" smtClean="0"/>
              <a:t>13/05/2018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739D1-7A2B-4673-A830-7214000C65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2666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46B43-3106-4BE8-B687-9B65D3D83C43}" type="datetimeFigureOut">
              <a:rPr lang="it-IT" smtClean="0"/>
              <a:t>13/05/2018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739D1-7A2B-4673-A830-7214000C65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5176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46B43-3106-4BE8-B687-9B65D3D83C43}" type="datetimeFigureOut">
              <a:rPr lang="it-IT" smtClean="0"/>
              <a:t>13/05/2018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739D1-7A2B-4673-A830-7214000C65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5417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46B43-3106-4BE8-B687-9B65D3D83C43}" type="datetimeFigureOut">
              <a:rPr lang="it-IT" smtClean="0"/>
              <a:t>13/05/2018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739D1-7A2B-4673-A830-7214000C65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0543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46B43-3106-4BE8-B687-9B65D3D83C43}" type="datetimeFigureOut">
              <a:rPr lang="it-IT" smtClean="0"/>
              <a:t>13/05/2018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739D1-7A2B-4673-A830-7214000C65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9460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46B43-3106-4BE8-B687-9B65D3D83C43}" type="datetimeFigureOut">
              <a:rPr lang="it-IT" smtClean="0"/>
              <a:t>13/05/2018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739D1-7A2B-4673-A830-7214000C65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1538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logo comprensiv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32656"/>
            <a:ext cx="1296144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1259632" y="1844824"/>
            <a:ext cx="633670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ISTITUTO COMPRENSIVO  MUSTI-DIMICCOLI</a:t>
            </a:r>
          </a:p>
          <a:p>
            <a:pPr algn="ctr"/>
            <a:r>
              <a:rPr lang="it-IT" b="1" dirty="0" smtClean="0"/>
              <a:t>VIA PALESTRO 84</a:t>
            </a:r>
          </a:p>
          <a:p>
            <a:pPr algn="ctr"/>
            <a:r>
              <a:rPr lang="it-IT" b="1" dirty="0" smtClean="0"/>
              <a:t>BARLETTA</a:t>
            </a:r>
          </a:p>
          <a:p>
            <a:pPr algn="ctr"/>
            <a:r>
              <a:rPr lang="it-IT" b="1" dirty="0" smtClean="0"/>
              <a:t>DIRIGENTE SCOLASTICO PROF.CARLUCCI ROSA</a:t>
            </a:r>
          </a:p>
          <a:p>
            <a:pPr algn="ctr"/>
            <a:endParaRPr lang="it-IT" b="1" dirty="0" smtClean="0"/>
          </a:p>
          <a:p>
            <a:pPr algn="ctr"/>
            <a:r>
              <a:rPr lang="it-IT" b="1" dirty="0" smtClean="0"/>
              <a:t>MONITORAGGIO A CURA DEI  DOCENTI F.S.</a:t>
            </a:r>
          </a:p>
          <a:p>
            <a:pPr algn="ctr"/>
            <a:r>
              <a:rPr lang="it-IT" b="1" dirty="0" smtClean="0"/>
              <a:t> BRUNO ANNA MARIA-RIZZITELLI </a:t>
            </a:r>
            <a:r>
              <a:rPr lang="it-IT" b="1" dirty="0" smtClean="0"/>
              <a:t>COSIMO</a:t>
            </a:r>
          </a:p>
          <a:p>
            <a:pPr algn="ctr"/>
            <a:r>
              <a:rPr lang="it-IT" b="1" smtClean="0"/>
              <a:t>SARACINO LUCIA-BALESTRUCCI SABINA</a:t>
            </a:r>
            <a:endParaRPr lang="it-IT" b="1" dirty="0" smtClean="0"/>
          </a:p>
          <a:p>
            <a:pPr algn="ctr"/>
            <a:r>
              <a:rPr lang="it-IT" sz="1600" b="1" dirty="0" smtClean="0"/>
              <a:t>ANNO SCOLASTICO 2017-2018</a:t>
            </a:r>
          </a:p>
          <a:p>
            <a:pPr algn="ctr"/>
            <a:endParaRPr lang="it-IT" sz="16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279388" y="4725144"/>
            <a:ext cx="6336704" cy="1785104"/>
          </a:xfrm>
          <a:prstGeom prst="rect">
            <a:avLst/>
          </a:prstGeom>
          <a:noFill/>
          <a:ln w="3492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b="1" dirty="0" smtClean="0"/>
              <a:t>MONITORAGGIO DEI QUESTIONARI RIVOLTI AI DOCENTI PER L’ AUTOVALUTAZIONE D’ ISTITUTO</a:t>
            </a:r>
          </a:p>
          <a:p>
            <a:r>
              <a:rPr lang="it-IT" b="1" dirty="0" smtClean="0"/>
              <a:t>SEZIONI: </a:t>
            </a:r>
          </a:p>
          <a:p>
            <a:r>
              <a:rPr lang="it-IT" b="1" dirty="0" smtClean="0"/>
              <a:t>1)CURRICOLO-PROGETTAZIONE-VALUTAZIONE</a:t>
            </a:r>
          </a:p>
          <a:p>
            <a:r>
              <a:rPr lang="it-IT" sz="2000" b="1" dirty="0" smtClean="0"/>
              <a:t>2)SVILUPPO E VALORIZZAZIONE DELLE RISORSE UMANE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92466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24744"/>
            <a:ext cx="7128792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9038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96752"/>
            <a:ext cx="7056783" cy="4680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7747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80728"/>
            <a:ext cx="7056783" cy="4752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22356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76338"/>
            <a:ext cx="7056783" cy="5132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69529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80728"/>
            <a:ext cx="7200800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8017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052736"/>
            <a:ext cx="6912768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36773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052737"/>
            <a:ext cx="7056783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28016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08720"/>
            <a:ext cx="7200799" cy="5328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51352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80728"/>
            <a:ext cx="7128792" cy="5112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94581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836712"/>
            <a:ext cx="7056784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9459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83568" y="332656"/>
            <a:ext cx="784887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FF0000"/>
                </a:solidFill>
              </a:rPr>
              <a:t>RELAZIONE DEL MONITORAGGIO</a:t>
            </a:r>
          </a:p>
          <a:p>
            <a:pPr algn="ctr"/>
            <a:r>
              <a:rPr lang="it-IT" sz="2400" b="1" smtClean="0">
                <a:solidFill>
                  <a:srgbClr val="FF0000"/>
                </a:solidFill>
              </a:rPr>
              <a:t>Si  </a:t>
            </a:r>
            <a:r>
              <a:rPr lang="it-IT" sz="2400" b="1" dirty="0" smtClean="0">
                <a:solidFill>
                  <a:srgbClr val="FF0000"/>
                </a:solidFill>
              </a:rPr>
              <a:t>monitorano le risposte di 85 docenti.</a:t>
            </a:r>
          </a:p>
          <a:p>
            <a:pPr algn="ctr"/>
            <a:r>
              <a:rPr lang="it-IT" sz="2400" dirty="0" smtClean="0"/>
              <a:t>Il 25% delle risposte afferma  che gli studenti sono </a:t>
            </a:r>
            <a:r>
              <a:rPr lang="it-IT" sz="2400" dirty="0" smtClean="0">
                <a:solidFill>
                  <a:srgbClr val="FF0000"/>
                </a:solidFill>
              </a:rPr>
              <a:t>poco o per niente</a:t>
            </a:r>
            <a:r>
              <a:rPr lang="it-IT" sz="2400" dirty="0" smtClean="0"/>
              <a:t> affidati alle sezioni secondo modalità chiare e condivise. La scuola collabora </a:t>
            </a:r>
            <a:r>
              <a:rPr lang="it-IT" sz="2400" dirty="0" smtClean="0">
                <a:solidFill>
                  <a:srgbClr val="FF0000"/>
                </a:solidFill>
              </a:rPr>
              <a:t>molto</a:t>
            </a:r>
            <a:r>
              <a:rPr lang="it-IT" sz="2400" dirty="0" smtClean="0"/>
              <a:t> con gli enti del territorio,   tiene </a:t>
            </a:r>
            <a:r>
              <a:rPr lang="it-IT" sz="2400" dirty="0" smtClean="0">
                <a:solidFill>
                  <a:srgbClr val="FF0000"/>
                </a:solidFill>
              </a:rPr>
              <a:t>abbastanza</a:t>
            </a:r>
            <a:r>
              <a:rPr lang="it-IT" sz="2400" dirty="0" smtClean="0"/>
              <a:t> in considerazione le proposte avanzate dai genitori e  con essi  si confronta altrettanto  sul progetto educativo della scuola. L’ uso dei laboratori è </a:t>
            </a:r>
            <a:r>
              <a:rPr lang="it-IT" sz="2400" dirty="0" smtClean="0">
                <a:solidFill>
                  <a:srgbClr val="FF0000"/>
                </a:solidFill>
              </a:rPr>
              <a:t>ampiamente</a:t>
            </a:r>
            <a:r>
              <a:rPr lang="it-IT" sz="2400" dirty="0" smtClean="0"/>
              <a:t> facilitato,  esiste un </a:t>
            </a:r>
            <a:r>
              <a:rPr lang="it-IT" sz="2400" dirty="0" smtClean="0">
                <a:solidFill>
                  <a:srgbClr val="FF0000"/>
                </a:solidFill>
              </a:rPr>
              <a:t>ottimo</a:t>
            </a:r>
            <a:r>
              <a:rPr lang="it-IT" sz="2400" dirty="0" smtClean="0"/>
              <a:t> processo di comunicazione (l’ 80%),   inoltre c’ è </a:t>
            </a:r>
            <a:r>
              <a:rPr lang="it-IT" sz="2400" dirty="0" smtClean="0">
                <a:solidFill>
                  <a:srgbClr val="FF0000"/>
                </a:solidFill>
              </a:rPr>
              <a:t>molta</a:t>
            </a:r>
            <a:r>
              <a:rPr lang="it-IT" sz="2400" dirty="0" smtClean="0"/>
              <a:t> partecipazione alle responsabilità   e ai compiti dell’ organizzazione scolastica. Questa istituzione risponde </a:t>
            </a:r>
            <a:r>
              <a:rPr lang="it-IT" sz="2400" dirty="0" smtClean="0">
                <a:solidFill>
                  <a:srgbClr val="FF0000"/>
                </a:solidFill>
              </a:rPr>
              <a:t>largamente</a:t>
            </a:r>
            <a:r>
              <a:rPr lang="it-IT" sz="2400" dirty="0" smtClean="0"/>
              <a:t> ai bisogni formativi degli insegnanti, gli stessi propongono corsi di formazione funzionali al miglioramento dell’ azione didattica. 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algn="ctr"/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endParaRPr lang="it-IT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2864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764704"/>
            <a:ext cx="7128791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74947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052736"/>
            <a:ext cx="7056784" cy="48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12984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052736"/>
            <a:ext cx="7128792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02961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908721"/>
            <a:ext cx="6696744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54423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80728"/>
            <a:ext cx="7200800" cy="4896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32388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08720"/>
            <a:ext cx="6984776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02873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980728"/>
            <a:ext cx="6840760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53111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052737"/>
            <a:ext cx="6840760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13814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24744"/>
            <a:ext cx="6696744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92463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24744"/>
            <a:ext cx="6984776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8895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67544" y="476672"/>
            <a:ext cx="79928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Risulta </a:t>
            </a:r>
            <a:r>
              <a:rPr lang="it-IT" sz="2800" dirty="0">
                <a:solidFill>
                  <a:srgbClr val="FF0000"/>
                </a:solidFill>
              </a:rPr>
              <a:t>molto</a:t>
            </a:r>
            <a:r>
              <a:rPr lang="it-IT" sz="2800" dirty="0"/>
              <a:t> valorizzata la formazione su nuove metodologie , è </a:t>
            </a:r>
            <a:r>
              <a:rPr lang="it-IT" sz="2800" dirty="0">
                <a:solidFill>
                  <a:srgbClr val="FF0000"/>
                </a:solidFill>
              </a:rPr>
              <a:t>molto/abbastanza</a:t>
            </a:r>
            <a:r>
              <a:rPr lang="it-IT" sz="2800" dirty="0"/>
              <a:t> regolare il confronto tra colleghi, inoltre è </a:t>
            </a:r>
            <a:r>
              <a:rPr lang="it-IT" sz="2800" dirty="0">
                <a:solidFill>
                  <a:srgbClr val="FF0000"/>
                </a:solidFill>
              </a:rPr>
              <a:t>molto</a:t>
            </a:r>
            <a:r>
              <a:rPr lang="it-IT" sz="2800" dirty="0"/>
              <a:t> favorita la costruzione di linee d’ indirizzo condivise per costruire il curricolo. Nella progettazione, i docenti utilizzano </a:t>
            </a:r>
            <a:r>
              <a:rPr lang="it-IT" sz="2800" dirty="0">
                <a:solidFill>
                  <a:srgbClr val="FF0000"/>
                </a:solidFill>
              </a:rPr>
              <a:t>molto/abbastanza</a:t>
            </a:r>
            <a:r>
              <a:rPr lang="it-IT" sz="2800" dirty="0"/>
              <a:t> i criteri di personalizzazione deliberati a livello collegiale e tengono conto  dei diversi profili   di funzionamento degli studenti nella progettazione didattica. </a:t>
            </a:r>
          </a:p>
        </p:txBody>
      </p:sp>
    </p:spTree>
    <p:extLst>
      <p:ext uri="{BB962C8B-B14F-4D97-AF65-F5344CB8AC3E}">
        <p14:creationId xmlns:p14="http://schemas.microsoft.com/office/powerpoint/2010/main" val="13099139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052736"/>
            <a:ext cx="6984775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95496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980728"/>
            <a:ext cx="6840760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31348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052736"/>
            <a:ext cx="7128792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52119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1613" y="1600200"/>
            <a:ext cx="6200775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49255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80729"/>
            <a:ext cx="7056784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52221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980728"/>
            <a:ext cx="6768751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56495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052736"/>
            <a:ext cx="7056784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9016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648801" y="620688"/>
            <a:ext cx="777686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/>
              <a:t>Il POF risponde </a:t>
            </a:r>
            <a:r>
              <a:rPr lang="it-IT" sz="2800" dirty="0">
                <a:solidFill>
                  <a:srgbClr val="FF0000"/>
                </a:solidFill>
              </a:rPr>
              <a:t>ampiamente</a:t>
            </a:r>
            <a:r>
              <a:rPr lang="it-IT" sz="2800" dirty="0"/>
              <a:t> alle esigenze e bisogni formativi di tutte le componenti interne ed esterne in riferimento al profilo in uscita. Risulta </a:t>
            </a:r>
            <a:r>
              <a:rPr lang="it-IT" sz="2800" dirty="0">
                <a:solidFill>
                  <a:srgbClr val="FF0000"/>
                </a:solidFill>
              </a:rPr>
              <a:t>molto</a:t>
            </a:r>
            <a:r>
              <a:rPr lang="it-IT" sz="2800" dirty="0"/>
              <a:t> favorito il confronto professionale con appositi strumenti di documentazione,  la progettazione didattica e la valutazione degli  esiti  sono  </a:t>
            </a:r>
            <a:r>
              <a:rPr lang="it-IT" sz="2800" dirty="0">
                <a:solidFill>
                  <a:srgbClr val="FF0000"/>
                </a:solidFill>
              </a:rPr>
              <a:t>ben</a:t>
            </a:r>
            <a:r>
              <a:rPr lang="it-IT" sz="2800" dirty="0"/>
              <a:t> realizzate da gruppi di lavoro formalizzati.  E’ </a:t>
            </a:r>
            <a:r>
              <a:rPr lang="it-IT" sz="2800" dirty="0">
                <a:solidFill>
                  <a:srgbClr val="FF0000"/>
                </a:solidFill>
              </a:rPr>
              <a:t>abbastanza </a:t>
            </a:r>
            <a:r>
              <a:rPr lang="it-IT" sz="2800" dirty="0"/>
              <a:t>promossa la progettazione in rete con altre scuole del territorio per la costruzione del curricolo verticale.  La valutazione dell’ apprendimento </a:t>
            </a:r>
            <a:r>
              <a:rPr lang="it-IT" sz="2800" dirty="0">
                <a:solidFill>
                  <a:srgbClr val="FF0000"/>
                </a:solidFill>
              </a:rPr>
              <a:t>ben</a:t>
            </a:r>
            <a:r>
              <a:rPr lang="it-IT" sz="2800" dirty="0"/>
              <a:t> si realizza  con strumenti progettati e condivisi.</a:t>
            </a:r>
          </a:p>
        </p:txBody>
      </p:sp>
    </p:spTree>
    <p:extLst>
      <p:ext uri="{BB962C8B-B14F-4D97-AF65-F5344CB8AC3E}">
        <p14:creationId xmlns:p14="http://schemas.microsoft.com/office/powerpoint/2010/main" val="2771223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332656"/>
            <a:ext cx="828092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/>
              <a:t>Si </a:t>
            </a:r>
            <a:r>
              <a:rPr lang="it-IT" sz="2800" dirty="0" smtClean="0"/>
              <a:t>utilizzano  </a:t>
            </a:r>
            <a:r>
              <a:rPr lang="it-IT" sz="2800" dirty="0" smtClean="0">
                <a:solidFill>
                  <a:srgbClr val="FF0000"/>
                </a:solidFill>
              </a:rPr>
              <a:t>molto/abbastanza</a:t>
            </a:r>
            <a:r>
              <a:rPr lang="it-IT" sz="2800" dirty="0" smtClean="0"/>
              <a:t> </a:t>
            </a:r>
            <a:r>
              <a:rPr lang="it-IT" sz="2800" dirty="0"/>
              <a:t>gli esiti delle rilevazioni </a:t>
            </a:r>
            <a:r>
              <a:rPr lang="it-IT" sz="2800" dirty="0" smtClean="0"/>
              <a:t>nazionali per rimodulare la progettazione didattica.  La progettazione del consiglio di classe/d’ interclasse è un adempimento burocratico: qui le risposte sono più o meno equamente distribuite tra: </a:t>
            </a:r>
            <a:r>
              <a:rPr lang="it-IT" sz="2800" dirty="0" smtClean="0">
                <a:solidFill>
                  <a:srgbClr val="FF0000"/>
                </a:solidFill>
              </a:rPr>
              <a:t>molto, abbastanza</a:t>
            </a:r>
            <a:r>
              <a:rPr lang="it-IT" sz="2800" dirty="0" smtClean="0"/>
              <a:t>, </a:t>
            </a:r>
            <a:r>
              <a:rPr lang="it-IT" sz="2800" dirty="0" smtClean="0">
                <a:solidFill>
                  <a:srgbClr val="FF0000"/>
                </a:solidFill>
              </a:rPr>
              <a:t>poco, per niente</a:t>
            </a:r>
            <a:r>
              <a:rPr lang="it-IT" sz="2800" dirty="0" smtClean="0"/>
              <a:t>. L’ organizzazione della scuola è </a:t>
            </a:r>
            <a:r>
              <a:rPr lang="it-IT" sz="2800" dirty="0" smtClean="0">
                <a:solidFill>
                  <a:srgbClr val="FF0000"/>
                </a:solidFill>
              </a:rPr>
              <a:t>abbastanza</a:t>
            </a:r>
            <a:r>
              <a:rPr lang="it-IT" sz="2800" dirty="0" smtClean="0"/>
              <a:t> funzionale  alla progettazione di un curricolo per competenze. Si collabora </a:t>
            </a:r>
            <a:r>
              <a:rPr lang="it-IT" sz="2800" dirty="0" smtClean="0">
                <a:solidFill>
                  <a:srgbClr val="FF0000"/>
                </a:solidFill>
              </a:rPr>
              <a:t>molto/abbastanza</a:t>
            </a:r>
            <a:r>
              <a:rPr lang="it-IT" sz="2800" dirty="0" smtClean="0"/>
              <a:t> tra colleghi per la realizzazione di modalità didattiche innovative. I docenti contribuiscono </a:t>
            </a:r>
            <a:r>
              <a:rPr lang="it-IT" sz="2800" dirty="0" smtClean="0">
                <a:solidFill>
                  <a:srgbClr val="FF0000"/>
                </a:solidFill>
              </a:rPr>
              <a:t>molto/abbastanza</a:t>
            </a:r>
            <a:r>
              <a:rPr lang="it-IT" sz="2800" dirty="0" smtClean="0"/>
              <a:t> all’ attuazione di strategie comuni  su aspetti della vita scolastica. Nell’ azione didattica si adottano </a:t>
            </a:r>
            <a:r>
              <a:rPr lang="it-IT" sz="2800" dirty="0" smtClean="0">
                <a:solidFill>
                  <a:srgbClr val="FF0000"/>
                </a:solidFill>
              </a:rPr>
              <a:t>molto/abbastanza </a:t>
            </a:r>
            <a:r>
              <a:rPr lang="it-IT" sz="2800" dirty="0" smtClean="0"/>
              <a:t>strategie orientative.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941410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92696"/>
            <a:ext cx="7416824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6570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836712"/>
            <a:ext cx="7416824" cy="5328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6601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980728"/>
            <a:ext cx="7200800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6593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980728"/>
            <a:ext cx="7079878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91538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428</Words>
  <Application>Microsoft Office PowerPoint</Application>
  <PresentationFormat>Presentazione su schermo (4:3)</PresentationFormat>
  <Paragraphs>20</Paragraphs>
  <Slides>36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36</vt:i4>
      </vt:variant>
    </vt:vector>
  </HeadingPairs>
  <TitlesOfParts>
    <vt:vector size="37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Bruno</dc:creator>
  <cp:lastModifiedBy>Bruno</cp:lastModifiedBy>
  <cp:revision>23</cp:revision>
  <dcterms:created xsi:type="dcterms:W3CDTF">2018-05-09T17:05:06Z</dcterms:created>
  <dcterms:modified xsi:type="dcterms:W3CDTF">2018-05-13T15:51:14Z</dcterms:modified>
</cp:coreProperties>
</file>