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9" r:id="rId3"/>
    <p:sldId id="291" r:id="rId4"/>
    <p:sldId id="292" r:id="rId5"/>
    <p:sldId id="290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6B43-3106-4BE8-B687-9B65D3D83C43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739D1-7A2B-4673-A830-7214000C65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79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6B43-3106-4BE8-B687-9B65D3D83C43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739D1-7A2B-4673-A830-7214000C65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199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6B43-3106-4BE8-B687-9B65D3D83C43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739D1-7A2B-4673-A830-7214000C65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957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6B43-3106-4BE8-B687-9B65D3D83C43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739D1-7A2B-4673-A830-7214000C65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236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6B43-3106-4BE8-B687-9B65D3D83C43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739D1-7A2B-4673-A830-7214000C65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66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6B43-3106-4BE8-B687-9B65D3D83C43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739D1-7A2B-4673-A830-7214000C65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96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6B43-3106-4BE8-B687-9B65D3D83C43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739D1-7A2B-4673-A830-7214000C65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266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6B43-3106-4BE8-B687-9B65D3D83C43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739D1-7A2B-4673-A830-7214000C65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517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6B43-3106-4BE8-B687-9B65D3D83C43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739D1-7A2B-4673-A830-7214000C65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541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6B43-3106-4BE8-B687-9B65D3D83C43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739D1-7A2B-4673-A830-7214000C65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54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6B43-3106-4BE8-B687-9B65D3D83C43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739D1-7A2B-4673-A830-7214000C65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946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46B43-3106-4BE8-B687-9B65D3D83C43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739D1-7A2B-4673-A830-7214000C65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153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ogo comprensi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2656"/>
            <a:ext cx="1296144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259632" y="1844824"/>
            <a:ext cx="63367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ISTITUTO COMPRENSIVO  MUSTI-DIMICCOLI</a:t>
            </a:r>
          </a:p>
          <a:p>
            <a:pPr algn="ctr"/>
            <a:r>
              <a:rPr lang="it-IT" b="1" dirty="0" smtClean="0"/>
              <a:t>VIA PALESTRO 84</a:t>
            </a:r>
          </a:p>
          <a:p>
            <a:pPr algn="ctr"/>
            <a:r>
              <a:rPr lang="it-IT" b="1" dirty="0" smtClean="0"/>
              <a:t>BARLETTA</a:t>
            </a:r>
          </a:p>
          <a:p>
            <a:pPr algn="ctr"/>
            <a:r>
              <a:rPr lang="it-IT" b="1" dirty="0" smtClean="0"/>
              <a:t>DIRIGENTE SCOLASTICO PROF.CARLUCCI ROSA</a:t>
            </a:r>
          </a:p>
          <a:p>
            <a:pPr algn="ctr"/>
            <a:endParaRPr lang="it-IT" b="1" dirty="0" smtClean="0"/>
          </a:p>
          <a:p>
            <a:pPr algn="ctr"/>
            <a:r>
              <a:rPr lang="it-IT" b="1" dirty="0" smtClean="0"/>
              <a:t>MONITORAGGIO A CURA DEI  DOCENTI F.S.</a:t>
            </a:r>
          </a:p>
          <a:p>
            <a:pPr algn="ctr"/>
            <a:r>
              <a:rPr lang="it-IT" b="1" dirty="0" smtClean="0"/>
              <a:t> BRUNO ANNA MARIA-RIZZITELLI </a:t>
            </a:r>
            <a:r>
              <a:rPr lang="it-IT" b="1" dirty="0" smtClean="0"/>
              <a:t>COSIMO</a:t>
            </a:r>
          </a:p>
          <a:p>
            <a:pPr algn="ctr"/>
            <a:r>
              <a:rPr lang="it-IT" b="1" smtClean="0"/>
              <a:t>SARACINO LUCIA-BALESTRUCCI SABINA</a:t>
            </a:r>
            <a:endParaRPr lang="it-IT" b="1" dirty="0" smtClean="0"/>
          </a:p>
          <a:p>
            <a:pPr algn="ctr"/>
            <a:r>
              <a:rPr lang="it-IT" sz="1600" b="1" dirty="0" smtClean="0"/>
              <a:t>ANNO SCOLASTICO 2017-2018</a:t>
            </a:r>
          </a:p>
          <a:p>
            <a:pPr algn="ctr"/>
            <a:endParaRPr lang="it-IT" sz="16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79388" y="4725144"/>
            <a:ext cx="6336704" cy="1785104"/>
          </a:xfrm>
          <a:prstGeom prst="rect">
            <a:avLst/>
          </a:prstGeom>
          <a:noFill/>
          <a:ln w="3492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MONITORAGGIO DEI QUESTIONARI RIVOLTI AI DOCENTI PER L’ AUTOVALUTAZIONE D’ ISTITUTO</a:t>
            </a:r>
          </a:p>
          <a:p>
            <a:r>
              <a:rPr lang="it-IT" b="1" dirty="0" smtClean="0"/>
              <a:t>SEZIONI: </a:t>
            </a:r>
          </a:p>
          <a:p>
            <a:r>
              <a:rPr lang="it-IT" b="1" dirty="0" smtClean="0"/>
              <a:t>1)CURRICOLO-PROGETTAZIONE-VALUTAZIONE</a:t>
            </a:r>
          </a:p>
          <a:p>
            <a:r>
              <a:rPr lang="it-IT" sz="2000" b="1" dirty="0" smtClean="0"/>
              <a:t>2)SVILUPPO E VALORIZZAZIONE DELLE RISORSE UMANE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2466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24744"/>
            <a:ext cx="712879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038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7056783" cy="468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747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7056783" cy="4752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2235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76338"/>
            <a:ext cx="7056783" cy="5132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6952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720080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8017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6912768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3677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2737"/>
            <a:ext cx="7056783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2801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8720"/>
            <a:ext cx="7200799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135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7128792" cy="5112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458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7056784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945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8" y="332656"/>
            <a:ext cx="78488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RELAZIONE DEL MONITORAGGIO</a:t>
            </a:r>
          </a:p>
          <a:p>
            <a:pPr algn="ctr"/>
            <a:r>
              <a:rPr lang="it-IT" sz="2400" b="1" smtClean="0">
                <a:solidFill>
                  <a:srgbClr val="FF0000"/>
                </a:solidFill>
              </a:rPr>
              <a:t>Si  </a:t>
            </a:r>
            <a:r>
              <a:rPr lang="it-IT" sz="2400" b="1" dirty="0" smtClean="0">
                <a:solidFill>
                  <a:srgbClr val="FF0000"/>
                </a:solidFill>
              </a:rPr>
              <a:t>monitorano le risposte di 85 docenti.</a:t>
            </a:r>
          </a:p>
          <a:p>
            <a:pPr algn="ctr"/>
            <a:r>
              <a:rPr lang="it-IT" sz="2400" dirty="0" smtClean="0"/>
              <a:t>Il 25% delle risposte afferma  che gli studenti sono </a:t>
            </a:r>
            <a:r>
              <a:rPr lang="it-IT" sz="2400" dirty="0" smtClean="0">
                <a:solidFill>
                  <a:srgbClr val="FF0000"/>
                </a:solidFill>
              </a:rPr>
              <a:t>poco o per niente</a:t>
            </a:r>
            <a:r>
              <a:rPr lang="it-IT" sz="2400" dirty="0" smtClean="0"/>
              <a:t> affidati alle sezioni secondo modalità chiare e condivise. La scuola collabora </a:t>
            </a:r>
            <a:r>
              <a:rPr lang="it-IT" sz="2400" dirty="0" smtClean="0">
                <a:solidFill>
                  <a:srgbClr val="FF0000"/>
                </a:solidFill>
              </a:rPr>
              <a:t>molto</a:t>
            </a:r>
            <a:r>
              <a:rPr lang="it-IT" sz="2400" dirty="0" smtClean="0"/>
              <a:t> con gli enti del territorio,   tiene </a:t>
            </a:r>
            <a:r>
              <a:rPr lang="it-IT" sz="2400" dirty="0" smtClean="0">
                <a:solidFill>
                  <a:srgbClr val="FF0000"/>
                </a:solidFill>
              </a:rPr>
              <a:t>abbastanza</a:t>
            </a:r>
            <a:r>
              <a:rPr lang="it-IT" sz="2400" dirty="0" smtClean="0"/>
              <a:t> in considerazione le proposte avanzate dai genitori e  con essi  si confronta altrettanto  sul progetto educativo della scuola. L’ uso dei laboratori è </a:t>
            </a:r>
            <a:r>
              <a:rPr lang="it-IT" sz="2400" dirty="0" smtClean="0">
                <a:solidFill>
                  <a:srgbClr val="FF0000"/>
                </a:solidFill>
              </a:rPr>
              <a:t>ampiamente</a:t>
            </a:r>
            <a:r>
              <a:rPr lang="it-IT" sz="2400" dirty="0" smtClean="0"/>
              <a:t> facilitato,  esiste un </a:t>
            </a:r>
            <a:r>
              <a:rPr lang="it-IT" sz="2400" dirty="0" smtClean="0">
                <a:solidFill>
                  <a:srgbClr val="FF0000"/>
                </a:solidFill>
              </a:rPr>
              <a:t>ottimo</a:t>
            </a:r>
            <a:r>
              <a:rPr lang="it-IT" sz="2400" dirty="0" smtClean="0"/>
              <a:t> processo di comunicazione (l’ 80%),   inoltre c’ è </a:t>
            </a:r>
            <a:r>
              <a:rPr lang="it-IT" sz="2400" dirty="0" smtClean="0">
                <a:solidFill>
                  <a:srgbClr val="FF0000"/>
                </a:solidFill>
              </a:rPr>
              <a:t>molta</a:t>
            </a:r>
            <a:r>
              <a:rPr lang="it-IT" sz="2400" dirty="0" smtClean="0"/>
              <a:t> partecipazione alle responsabilità   e ai compiti dell’ organizzazione scolastica. Questa istituzione risponde </a:t>
            </a:r>
            <a:r>
              <a:rPr lang="it-IT" sz="2400" dirty="0" smtClean="0">
                <a:solidFill>
                  <a:srgbClr val="FF0000"/>
                </a:solidFill>
              </a:rPr>
              <a:t>largamente</a:t>
            </a:r>
            <a:r>
              <a:rPr lang="it-IT" sz="2400" dirty="0" smtClean="0"/>
              <a:t> ai bisogni formativi degli insegnanti, gli stessi propongono corsi di formazione funzionali al miglioramento dell’ azione didattica. 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286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64704"/>
            <a:ext cx="7128791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74947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7056784" cy="48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1298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2736"/>
            <a:ext cx="7128792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0296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21"/>
            <a:ext cx="6696744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5442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7200800" cy="489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3238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6984776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2873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80728"/>
            <a:ext cx="6840760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53111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52737"/>
            <a:ext cx="684076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3814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6696744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92463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24744"/>
            <a:ext cx="6984776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889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476672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Risulta </a:t>
            </a:r>
            <a:r>
              <a:rPr lang="it-IT" sz="2800" dirty="0">
                <a:solidFill>
                  <a:srgbClr val="FF0000"/>
                </a:solidFill>
              </a:rPr>
              <a:t>molto</a:t>
            </a:r>
            <a:r>
              <a:rPr lang="it-IT" sz="2800" dirty="0"/>
              <a:t> valorizzata la formazione su nuove metodologie , è </a:t>
            </a:r>
            <a:r>
              <a:rPr lang="it-IT" sz="2800" dirty="0">
                <a:solidFill>
                  <a:srgbClr val="FF0000"/>
                </a:solidFill>
              </a:rPr>
              <a:t>molto/abbastanza</a:t>
            </a:r>
            <a:r>
              <a:rPr lang="it-IT" sz="2800" dirty="0"/>
              <a:t> regolare il confronto tra colleghi, inoltre è </a:t>
            </a:r>
            <a:r>
              <a:rPr lang="it-IT" sz="2800" dirty="0">
                <a:solidFill>
                  <a:srgbClr val="FF0000"/>
                </a:solidFill>
              </a:rPr>
              <a:t>molto</a:t>
            </a:r>
            <a:r>
              <a:rPr lang="it-IT" sz="2800" dirty="0"/>
              <a:t> favorita la costruzione di linee d’ indirizzo condivise per costruire il curricolo. Nella progettazione, i docenti utilizzano </a:t>
            </a:r>
            <a:r>
              <a:rPr lang="it-IT" sz="2800" dirty="0">
                <a:solidFill>
                  <a:srgbClr val="FF0000"/>
                </a:solidFill>
              </a:rPr>
              <a:t>molto/abbastanza</a:t>
            </a:r>
            <a:r>
              <a:rPr lang="it-IT" sz="2800" dirty="0"/>
              <a:t> i criteri di personalizzazione deliberati a livello collegiale e tengono conto  dei diversi profili   di funzionamento degli studenti nella progettazione didattica. </a:t>
            </a:r>
          </a:p>
        </p:txBody>
      </p:sp>
    </p:spTree>
    <p:extLst>
      <p:ext uri="{BB962C8B-B14F-4D97-AF65-F5344CB8AC3E}">
        <p14:creationId xmlns:p14="http://schemas.microsoft.com/office/powerpoint/2010/main" val="13099139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6984775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5496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684076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31348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7128792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2119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13" y="1600200"/>
            <a:ext cx="62007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9255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9"/>
            <a:ext cx="705678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2221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80728"/>
            <a:ext cx="6768751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6495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2736"/>
            <a:ext cx="7056784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016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48801" y="620688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Il POF risponde </a:t>
            </a:r>
            <a:r>
              <a:rPr lang="it-IT" sz="2800" dirty="0">
                <a:solidFill>
                  <a:srgbClr val="FF0000"/>
                </a:solidFill>
              </a:rPr>
              <a:t>ampiamente</a:t>
            </a:r>
            <a:r>
              <a:rPr lang="it-IT" sz="2800" dirty="0"/>
              <a:t> alle esigenze e bisogni formativi di tutte le componenti interne ed esterne in riferimento al profilo in uscita. Risulta </a:t>
            </a:r>
            <a:r>
              <a:rPr lang="it-IT" sz="2800" dirty="0">
                <a:solidFill>
                  <a:srgbClr val="FF0000"/>
                </a:solidFill>
              </a:rPr>
              <a:t>molto</a:t>
            </a:r>
            <a:r>
              <a:rPr lang="it-IT" sz="2800" dirty="0"/>
              <a:t> favorito il confronto professionale con appositi strumenti di documentazione,  la progettazione didattica e la valutazione degli  esiti  sono  </a:t>
            </a:r>
            <a:r>
              <a:rPr lang="it-IT" sz="2800" dirty="0">
                <a:solidFill>
                  <a:srgbClr val="FF0000"/>
                </a:solidFill>
              </a:rPr>
              <a:t>ben</a:t>
            </a:r>
            <a:r>
              <a:rPr lang="it-IT" sz="2800" dirty="0"/>
              <a:t> realizzate da gruppi di lavoro formalizzati.  E’ </a:t>
            </a:r>
            <a:r>
              <a:rPr lang="it-IT" sz="2800" dirty="0">
                <a:solidFill>
                  <a:srgbClr val="FF0000"/>
                </a:solidFill>
              </a:rPr>
              <a:t>abbastanza </a:t>
            </a:r>
            <a:r>
              <a:rPr lang="it-IT" sz="2800" dirty="0"/>
              <a:t>promossa la progettazione in rete con altre scuole del territorio per la costruzione del curricolo verticale.  La valutazione dell’ apprendimento </a:t>
            </a:r>
            <a:r>
              <a:rPr lang="it-IT" sz="2800" dirty="0">
                <a:solidFill>
                  <a:srgbClr val="FF0000"/>
                </a:solidFill>
              </a:rPr>
              <a:t>ben</a:t>
            </a:r>
            <a:r>
              <a:rPr lang="it-IT" sz="2800" dirty="0"/>
              <a:t> si realizza  con strumenti progettati e condivisi.</a:t>
            </a:r>
          </a:p>
        </p:txBody>
      </p:sp>
    </p:spTree>
    <p:extLst>
      <p:ext uri="{BB962C8B-B14F-4D97-AF65-F5344CB8AC3E}">
        <p14:creationId xmlns:p14="http://schemas.microsoft.com/office/powerpoint/2010/main" val="2771223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332656"/>
            <a:ext cx="828092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Si </a:t>
            </a:r>
            <a:r>
              <a:rPr lang="it-IT" sz="2800" dirty="0" smtClean="0"/>
              <a:t>utilizzano  </a:t>
            </a:r>
            <a:r>
              <a:rPr lang="it-IT" sz="2800" dirty="0" smtClean="0">
                <a:solidFill>
                  <a:srgbClr val="FF0000"/>
                </a:solidFill>
              </a:rPr>
              <a:t>molto/abbastanza</a:t>
            </a:r>
            <a:r>
              <a:rPr lang="it-IT" sz="2800" dirty="0" smtClean="0"/>
              <a:t> </a:t>
            </a:r>
            <a:r>
              <a:rPr lang="it-IT" sz="2800" dirty="0"/>
              <a:t>gli esiti delle rilevazioni </a:t>
            </a:r>
            <a:r>
              <a:rPr lang="it-IT" sz="2800" dirty="0" smtClean="0"/>
              <a:t>nazionali per rimodulare la progettazione didattica.  La progettazione del consiglio di classe/d’ interclasse è un adempimento burocratico: qui le risposte sono più o meno equamente distribuite tra: </a:t>
            </a:r>
            <a:r>
              <a:rPr lang="it-IT" sz="2800" dirty="0" smtClean="0">
                <a:solidFill>
                  <a:srgbClr val="FF0000"/>
                </a:solidFill>
              </a:rPr>
              <a:t>molto, abbastanza</a:t>
            </a:r>
            <a:r>
              <a:rPr lang="it-IT" sz="2800" dirty="0" smtClean="0"/>
              <a:t>, </a:t>
            </a:r>
            <a:r>
              <a:rPr lang="it-IT" sz="2800" dirty="0" smtClean="0">
                <a:solidFill>
                  <a:srgbClr val="FF0000"/>
                </a:solidFill>
              </a:rPr>
              <a:t>poco, per niente</a:t>
            </a:r>
            <a:r>
              <a:rPr lang="it-IT" sz="2800" dirty="0" smtClean="0"/>
              <a:t>. L’ organizzazione della scuola è </a:t>
            </a:r>
            <a:r>
              <a:rPr lang="it-IT" sz="2800" dirty="0" smtClean="0">
                <a:solidFill>
                  <a:srgbClr val="FF0000"/>
                </a:solidFill>
              </a:rPr>
              <a:t>abbastanza</a:t>
            </a:r>
            <a:r>
              <a:rPr lang="it-IT" sz="2800" dirty="0" smtClean="0"/>
              <a:t> funzionale  alla progettazione di un curricolo per competenze. Si collabora </a:t>
            </a:r>
            <a:r>
              <a:rPr lang="it-IT" sz="2800" dirty="0" smtClean="0">
                <a:solidFill>
                  <a:srgbClr val="FF0000"/>
                </a:solidFill>
              </a:rPr>
              <a:t>molto/abbastanza</a:t>
            </a:r>
            <a:r>
              <a:rPr lang="it-IT" sz="2800" dirty="0" smtClean="0"/>
              <a:t> tra colleghi per la realizzazione di modalità didattiche innovative. I docenti contribuiscono </a:t>
            </a:r>
            <a:r>
              <a:rPr lang="it-IT" sz="2800" dirty="0" smtClean="0">
                <a:solidFill>
                  <a:srgbClr val="FF0000"/>
                </a:solidFill>
              </a:rPr>
              <a:t>molto/abbastanza</a:t>
            </a:r>
            <a:r>
              <a:rPr lang="it-IT" sz="2800" dirty="0" smtClean="0"/>
              <a:t> all’ attuazione di strategie comuni  su aspetti della vita scolastica. Nell’ azione didattica si adottano </a:t>
            </a:r>
            <a:r>
              <a:rPr lang="it-IT" sz="2800" dirty="0" smtClean="0">
                <a:solidFill>
                  <a:srgbClr val="FF0000"/>
                </a:solidFill>
              </a:rPr>
              <a:t>molto/abbastanza </a:t>
            </a:r>
            <a:r>
              <a:rPr lang="it-IT" sz="2800" dirty="0" smtClean="0"/>
              <a:t>strategie orientative.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941410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7416824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570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7416824" cy="5328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6601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80728"/>
            <a:ext cx="720080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6593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707987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91538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428</Words>
  <Application>Microsoft Office PowerPoint</Application>
  <PresentationFormat>Presentazione su schermo (4:3)</PresentationFormat>
  <Paragraphs>20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3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</dc:creator>
  <cp:lastModifiedBy>Bruno</cp:lastModifiedBy>
  <cp:revision>23</cp:revision>
  <dcterms:created xsi:type="dcterms:W3CDTF">2018-05-09T17:05:06Z</dcterms:created>
  <dcterms:modified xsi:type="dcterms:W3CDTF">2018-05-13T15:51:14Z</dcterms:modified>
</cp:coreProperties>
</file>