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43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47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05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85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37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5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31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92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17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6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18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00000">
              <a:srgbClr val="FEE7F2"/>
            </a:gs>
            <a:gs pos="92000">
              <a:srgbClr val="FAC77D"/>
            </a:gs>
            <a:gs pos="100000">
              <a:srgbClr val="FBA97D"/>
            </a:gs>
            <a:gs pos="96000">
              <a:srgbClr val="FBD49C"/>
            </a:gs>
            <a:gs pos="95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5C316-6705-4721-B786-7EC434172445}" type="datetimeFigureOut">
              <a:rPr lang="it-IT" smtClean="0"/>
              <a:t>12/05/2018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40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 comprens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59632" y="1844824"/>
            <a:ext cx="63367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ISTITUTO COMPRENSIVO  MUSTI-DIMICCOLI</a:t>
            </a:r>
          </a:p>
          <a:p>
            <a:pPr algn="ctr"/>
            <a:r>
              <a:rPr lang="it-IT" b="1" dirty="0" smtClean="0"/>
              <a:t>VIA PALESTRO 84</a:t>
            </a:r>
          </a:p>
          <a:p>
            <a:pPr algn="ctr"/>
            <a:r>
              <a:rPr lang="it-IT" b="1" dirty="0" smtClean="0"/>
              <a:t>BARLETTA</a:t>
            </a:r>
          </a:p>
          <a:p>
            <a:pPr algn="ctr"/>
            <a:r>
              <a:rPr lang="it-IT" b="1" dirty="0" smtClean="0"/>
              <a:t>DIRIGENTE SCOLASTICO PROF.CARLUCCI ROSA</a:t>
            </a:r>
          </a:p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MONITORAGGIO A CURA DEI  DOCENTI F.S.</a:t>
            </a:r>
          </a:p>
          <a:p>
            <a:pPr algn="ctr"/>
            <a:r>
              <a:rPr lang="it-IT" b="1" dirty="0" smtClean="0"/>
              <a:t> BRUNO ANNA MARIA-RIZZITELLI </a:t>
            </a:r>
            <a:r>
              <a:rPr lang="it-IT" b="1" dirty="0" smtClean="0"/>
              <a:t>COSIMO</a:t>
            </a:r>
          </a:p>
          <a:p>
            <a:pPr algn="ctr"/>
            <a:r>
              <a:rPr lang="it-IT" b="1" smtClean="0"/>
              <a:t>SARACINO LUCIA-BALESTRUCCI SABINA</a:t>
            </a:r>
            <a:endParaRPr lang="it-IT" b="1" dirty="0" smtClean="0"/>
          </a:p>
          <a:p>
            <a:pPr algn="ctr"/>
            <a:r>
              <a:rPr lang="it-IT" sz="1600" b="1" dirty="0" smtClean="0"/>
              <a:t>ANNO SCOLASTICO 2017-2018</a:t>
            </a:r>
          </a:p>
          <a:p>
            <a:pPr algn="ctr"/>
            <a:endParaRPr lang="it-IT" sz="1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7583" y="5229200"/>
            <a:ext cx="6336704" cy="92333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MONITORAGGIO DEI QUESTIONARI RIVOLTI AI DOCENTI PER L’ AUTOVALUTAZIONE D’ ISTITUTO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688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848871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44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344816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352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7416824" cy="504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765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48883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592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2008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16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56084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278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560840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459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344815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282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80728"/>
            <a:ext cx="734481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527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9"/>
            <a:ext cx="7128791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20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332656"/>
            <a:ext cx="64807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RELAZIONE DEL MONITORAGGIO 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221 RISPOSTE</a:t>
            </a:r>
          </a:p>
          <a:p>
            <a:pPr algn="ctr"/>
            <a:r>
              <a:rPr lang="it-IT" sz="2400" dirty="0" smtClean="0"/>
              <a:t>I genitori che hanno compilato il questionario si suddividono tra i 3 ordini di scuola secondo una percentuale relativa al  numero  degli alunni frequentanti. Affermano che sono </a:t>
            </a:r>
            <a:r>
              <a:rPr lang="it-IT" sz="2400" dirty="0" smtClean="0">
                <a:solidFill>
                  <a:srgbClr val="FF0000"/>
                </a:solidFill>
              </a:rPr>
              <a:t>molto</a:t>
            </a:r>
            <a:r>
              <a:rPr lang="it-IT" sz="2400" dirty="0" smtClean="0"/>
              <a:t> efficaci le comunicazioni da parte della scuola e che sono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informati sulle attività didattiche. Risulta </a:t>
            </a:r>
            <a:r>
              <a:rPr lang="it-IT" sz="2400" dirty="0" smtClean="0">
                <a:solidFill>
                  <a:srgbClr val="FF0000"/>
                </a:solidFill>
              </a:rPr>
              <a:t>carente</a:t>
            </a:r>
            <a:r>
              <a:rPr lang="it-IT" sz="2400" dirty="0" smtClean="0"/>
              <a:t> l’ uso dei laboratori (il 40% risponde che vengono utilizzati </a:t>
            </a:r>
            <a:r>
              <a:rPr lang="it-IT" sz="2400" dirty="0" smtClean="0">
                <a:solidFill>
                  <a:srgbClr val="FF0000"/>
                </a:solidFill>
              </a:rPr>
              <a:t>poco</a:t>
            </a:r>
            <a:r>
              <a:rPr lang="it-IT" sz="2400" dirty="0" smtClean="0"/>
              <a:t> e il 10% </a:t>
            </a:r>
            <a:r>
              <a:rPr lang="it-IT" sz="2400" dirty="0" smtClean="0">
                <a:solidFill>
                  <a:srgbClr val="FF0000"/>
                </a:solidFill>
              </a:rPr>
              <a:t>per niente</a:t>
            </a:r>
            <a:r>
              <a:rPr lang="it-IT" sz="2400" dirty="0" smtClean="0"/>
              <a:t>), il personale scolastico collabora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per garantire il buon funzionamento della scuola, per circa il 30% </a:t>
            </a:r>
            <a:r>
              <a:rPr lang="it-IT" sz="2400" dirty="0" smtClean="0">
                <a:solidFill>
                  <a:srgbClr val="FF0000"/>
                </a:solidFill>
              </a:rPr>
              <a:t>poco o per niente</a:t>
            </a:r>
            <a:r>
              <a:rPr lang="it-IT" sz="2400" dirty="0" smtClean="0"/>
              <a:t>. La scuola sostiene gli alunni nell’ acquisizione di un metodo di studio efficace, in classe le attrezzature tecnologiche  sono usate </a:t>
            </a:r>
            <a:r>
              <a:rPr lang="it-IT" sz="2400" dirty="0" smtClean="0">
                <a:solidFill>
                  <a:srgbClr val="FF0000"/>
                </a:solidFill>
              </a:rPr>
              <a:t>poco/per niente </a:t>
            </a:r>
            <a:r>
              <a:rPr lang="it-IT" sz="2400" dirty="0" smtClean="0"/>
              <a:t>per un totale del 45% delle risposte.  </a:t>
            </a:r>
          </a:p>
          <a:p>
            <a:pPr algn="ctr"/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91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3"/>
            <a:ext cx="770485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973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5"/>
            <a:ext cx="7704856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394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704856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506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1"/>
            <a:ext cx="7416824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278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1"/>
            <a:ext cx="727280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097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56084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645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56084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631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712879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425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56084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096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3"/>
            <a:ext cx="756084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50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3568" y="404664"/>
            <a:ext cx="7920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Sono </a:t>
            </a:r>
            <a:r>
              <a:rPr lang="it-IT" sz="2400" dirty="0" smtClean="0">
                <a:solidFill>
                  <a:srgbClr val="FF0000"/>
                </a:solidFill>
              </a:rPr>
              <a:t>molto o abbastanza </a:t>
            </a:r>
            <a:r>
              <a:rPr lang="it-IT" sz="2400" dirty="0" smtClean="0"/>
              <a:t>efficaci le metodologie e strategie utilizzate dai docenti per  l’ acquisizione delle competenze e le attività e i progetti tengono conto dei bisogni degli alunni. Per circa il 50% delle risposte , la scuola coinvolge </a:t>
            </a:r>
            <a:r>
              <a:rPr lang="it-IT" sz="2400" dirty="0" smtClean="0">
                <a:solidFill>
                  <a:srgbClr val="FF0000"/>
                </a:solidFill>
              </a:rPr>
              <a:t>poco/per niente </a:t>
            </a:r>
            <a:r>
              <a:rPr lang="it-IT" sz="2400" dirty="0" smtClean="0"/>
              <a:t>i genitori nelle scelte del Piano dell’ Offerta Formativa. Per quanto riguarda le dinamiche relazionali, gli alunni si trovano </a:t>
            </a:r>
            <a:r>
              <a:rPr lang="it-IT" sz="2400" dirty="0" smtClean="0">
                <a:solidFill>
                  <a:srgbClr val="FF0000"/>
                </a:solidFill>
              </a:rPr>
              <a:t>molto</a:t>
            </a:r>
            <a:r>
              <a:rPr lang="it-IT" sz="2400" dirty="0" smtClean="0"/>
              <a:t> bene con i compagni, i docenti sono </a:t>
            </a:r>
            <a:r>
              <a:rPr lang="it-IT" sz="2400" dirty="0" smtClean="0">
                <a:solidFill>
                  <a:srgbClr val="FF0000"/>
                </a:solidFill>
              </a:rPr>
              <a:t>molto</a:t>
            </a:r>
            <a:r>
              <a:rPr lang="it-IT" sz="2400" dirty="0" smtClean="0"/>
              <a:t> disponibili al dialogo con i genitori ed usano </a:t>
            </a:r>
            <a:r>
              <a:rPr lang="it-IT" sz="2400" dirty="0" smtClean="0">
                <a:solidFill>
                  <a:srgbClr val="FF0000"/>
                </a:solidFill>
              </a:rPr>
              <a:t>abbastanza </a:t>
            </a:r>
            <a:r>
              <a:rPr lang="it-IT" sz="2400" dirty="0" smtClean="0"/>
              <a:t>metodologie didattiche e strategie educative diversificate, promuovono relazioni positive all’ interno della classe ,  i compiti a casa sono assegnati in maniera equilibrata. Le relazioni nella classe sono </a:t>
            </a:r>
            <a:r>
              <a:rPr lang="it-IT" sz="2400" dirty="0" smtClean="0">
                <a:solidFill>
                  <a:srgbClr val="FF0000"/>
                </a:solidFill>
              </a:rPr>
              <a:t>molto/abbastanza</a:t>
            </a:r>
            <a:r>
              <a:rPr lang="it-IT" sz="2400" dirty="0" smtClean="0"/>
              <a:t> positive, per circa il 42% delle risposte (tra molto/abbastanza), ci sono alunni che si comportano in modo offensivo nei confronti dei compagni di classe e il 20% delle risposte afferma che tale atteggiamento si manifesta anche verso i docenti.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2832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40466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Il clima relazionale tra il personale della scuola è </a:t>
            </a:r>
            <a:r>
              <a:rPr lang="it-IT" sz="2400" dirty="0" smtClean="0">
                <a:solidFill>
                  <a:srgbClr val="FF0000"/>
                </a:solidFill>
              </a:rPr>
              <a:t>molto</a:t>
            </a:r>
            <a:r>
              <a:rPr lang="it-IT" sz="2400" dirty="0" smtClean="0"/>
              <a:t> positivo, inoltre la scuola sostiene </a:t>
            </a:r>
            <a:r>
              <a:rPr lang="it-IT" sz="2400" dirty="0" smtClean="0">
                <a:solidFill>
                  <a:srgbClr val="FF0000"/>
                </a:solidFill>
              </a:rPr>
              <a:t>ottimamente</a:t>
            </a:r>
            <a:r>
              <a:rPr lang="it-IT" sz="2400" dirty="0" smtClean="0"/>
              <a:t> gli alunni nello sviluppo di capacità relazionali e promuove l’ assunzione  di atteggiamenti responsabili. La scuola prende </a:t>
            </a:r>
            <a:r>
              <a:rPr lang="it-IT" sz="2400" dirty="0" smtClean="0">
                <a:solidFill>
                  <a:srgbClr val="FF0000"/>
                </a:solidFill>
              </a:rPr>
              <a:t>molto/abbastanza</a:t>
            </a:r>
            <a:r>
              <a:rPr lang="it-IT" sz="2400" dirty="0" smtClean="0"/>
              <a:t> in considerazione le problematiche evidenziate dai genitori e il Dirigente scolastico interviene </a:t>
            </a:r>
            <a:r>
              <a:rPr lang="it-IT" sz="2400" dirty="0" smtClean="0">
                <a:solidFill>
                  <a:srgbClr val="FF0000"/>
                </a:solidFill>
              </a:rPr>
              <a:t>molto/abbastanza</a:t>
            </a:r>
            <a:r>
              <a:rPr lang="it-IT" sz="2400" dirty="0" smtClean="0"/>
              <a:t> per la risoluzione di problemi.  Consiglierebbero </a:t>
            </a:r>
            <a:r>
              <a:rPr lang="it-IT" sz="2400" dirty="0" smtClean="0">
                <a:solidFill>
                  <a:srgbClr val="FF0000"/>
                </a:solidFill>
              </a:rPr>
              <a:t>molto/abbastanza</a:t>
            </a:r>
            <a:r>
              <a:rPr lang="it-IT" sz="2400" dirty="0" smtClean="0"/>
              <a:t> questa scuola ad altri genitori.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9020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3"/>
            <a:ext cx="7416824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80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272808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14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7416824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343025" y="332656"/>
            <a:ext cx="63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AMBIENTE DI APPRENDIMENTO-CLIMA SCOLASTICO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83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3"/>
            <a:ext cx="72008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36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7128792" cy="475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518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401</Words>
  <Application>Microsoft Office PowerPoint</Application>
  <PresentationFormat>Presentazione su schermo (4:3)</PresentationFormat>
  <Paragraphs>16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16</cp:revision>
  <dcterms:created xsi:type="dcterms:W3CDTF">2018-05-12T19:09:57Z</dcterms:created>
  <dcterms:modified xsi:type="dcterms:W3CDTF">2018-05-13T15:49:13Z</dcterms:modified>
</cp:coreProperties>
</file>