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Foglio1!$A$3:$A$5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Foglio1!$B$3:$B$5</c:f>
              <c:numCache>
                <c:formatCode>General</c:formatCode>
                <c:ptCount val="3"/>
                <c:pt idx="0">
                  <c:v>9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IMP.AD IMP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25</c:v>
                </c:pt>
                <c:pt idx="2">
                  <c:v>28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COMP.SOC E CIV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14</c:v>
                </c:pt>
                <c:pt idx="1">
                  <c:v>36</c:v>
                </c:pt>
                <c:pt idx="2">
                  <c:v>24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SPIRITO D' INIZ.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9</c:v>
                </c:pt>
                <c:pt idx="1">
                  <c:v>36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42944"/>
        <c:axId val="35435264"/>
      </c:barChart>
      <c:catAx>
        <c:axId val="34242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5435264"/>
        <c:crosses val="autoZero"/>
        <c:auto val="1"/>
        <c:lblAlgn val="ctr"/>
        <c:lblOffset val="100"/>
        <c:noMultiLvlLbl val="0"/>
      </c:catAx>
      <c:valAx>
        <c:axId val="35435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2429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CONS.ESP.CUL.STORI</c:v>
                </c:pt>
                <c:pt idx="1">
                  <c:v>CONS.ESP.CUL.GEO</c:v>
                </c:pt>
                <c:pt idx="2">
                  <c:v>CON.ESP.CUL.ARTE</c:v>
                </c:pt>
                <c:pt idx="3">
                  <c:v>MUSICA</c:v>
                </c:pt>
              </c:strCache>
            </c:strRef>
          </c:cat>
          <c:val>
            <c:numRef>
              <c:f>Foglio1!$B$2:$E$2</c:f>
              <c:numCache>
                <c:formatCode>General</c:formatCode>
                <c:ptCount val="4"/>
                <c:pt idx="0">
                  <c:v>16</c:v>
                </c:pt>
                <c:pt idx="1">
                  <c:v>7</c:v>
                </c:pt>
                <c:pt idx="2">
                  <c:v>10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CONS.ESP.CUL.STORI</c:v>
                </c:pt>
                <c:pt idx="1">
                  <c:v>CONS.ESP.CUL.GEO</c:v>
                </c:pt>
                <c:pt idx="2">
                  <c:v>CON.ESP.CUL.ARTE</c:v>
                </c:pt>
                <c:pt idx="3">
                  <c:v>MUSICA</c:v>
                </c:pt>
              </c:strCache>
            </c:strRef>
          </c:cat>
          <c:val>
            <c:numRef>
              <c:f>Foglio1!$B$3:$E$3</c:f>
              <c:numCache>
                <c:formatCode>General</c:formatCode>
                <c:ptCount val="4"/>
                <c:pt idx="0">
                  <c:v>22</c:v>
                </c:pt>
                <c:pt idx="1">
                  <c:v>29</c:v>
                </c:pt>
                <c:pt idx="2">
                  <c:v>30</c:v>
                </c:pt>
                <c:pt idx="3">
                  <c:v>29</c:v>
                </c:pt>
              </c:numCache>
            </c:numRef>
          </c:val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CONS.ESP.CUL.STORI</c:v>
                </c:pt>
                <c:pt idx="1">
                  <c:v>CONS.ESP.CUL.GEO</c:v>
                </c:pt>
                <c:pt idx="2">
                  <c:v>CON.ESP.CUL.ARTE</c:v>
                </c:pt>
                <c:pt idx="3">
                  <c:v>MUSICA</c:v>
                </c:pt>
              </c:strCache>
            </c:strRef>
          </c:cat>
          <c:val>
            <c:numRef>
              <c:f>Foglio1!$B$4:$E$4</c:f>
              <c:numCache>
                <c:formatCode>General</c:formatCode>
                <c:ptCount val="4"/>
                <c:pt idx="0">
                  <c:v>30</c:v>
                </c:pt>
                <c:pt idx="1">
                  <c:v>32</c:v>
                </c:pt>
                <c:pt idx="2">
                  <c:v>34</c:v>
                </c:pt>
                <c:pt idx="3">
                  <c:v>25</c:v>
                </c:pt>
              </c:numCache>
            </c:numRef>
          </c:val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cat>
            <c:strRef>
              <c:f>Foglio1!$B$1:$E$1</c:f>
              <c:strCache>
                <c:ptCount val="4"/>
                <c:pt idx="0">
                  <c:v>CONS.ESP.CUL.STORI</c:v>
                </c:pt>
                <c:pt idx="1">
                  <c:v>CONS.ESP.CUL.GEO</c:v>
                </c:pt>
                <c:pt idx="2">
                  <c:v>CON.ESP.CUL.ARTE</c:v>
                </c:pt>
                <c:pt idx="3">
                  <c:v>MUSICA</c:v>
                </c:pt>
              </c:strCache>
            </c:strRef>
          </c:cat>
          <c:val>
            <c:numRef>
              <c:f>Foglio1!$B$5:$E$5</c:f>
              <c:numCache>
                <c:formatCode>General</c:formatCode>
                <c:ptCount val="4"/>
                <c:pt idx="0">
                  <c:v>7</c:v>
                </c:pt>
                <c:pt idx="1">
                  <c:v>10</c:v>
                </c:pt>
                <c:pt idx="2">
                  <c:v>4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385344"/>
        <c:axId val="72500352"/>
      </c:barChart>
      <c:catAx>
        <c:axId val="41385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2500352"/>
        <c:crosses val="autoZero"/>
        <c:auto val="1"/>
        <c:lblAlgn val="ctr"/>
        <c:lblOffset val="100"/>
        <c:noMultiLvlLbl val="0"/>
      </c:catAx>
      <c:valAx>
        <c:axId val="72500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3853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CON.ESP.CUL.ED FIS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43</c:v>
                </c:pt>
                <c:pt idx="2">
                  <c:v>7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CON.ESP.CUL IRC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28</c:v>
                </c:pt>
                <c:pt idx="1">
                  <c:v>25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172352"/>
        <c:axId val="83223296"/>
      </c:barChart>
      <c:catAx>
        <c:axId val="83172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83223296"/>
        <c:crosses val="autoZero"/>
        <c:auto val="1"/>
        <c:lblAlgn val="ctr"/>
        <c:lblOffset val="100"/>
        <c:noMultiLvlLbl val="0"/>
      </c:catAx>
      <c:valAx>
        <c:axId val="8322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1723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43%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10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24%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 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34 ALUNNI </a:t>
                    </a:r>
                    <a:r>
                      <a:rPr lang="en-US"/>
                      <a:t>43%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34</c:v>
                </c:pt>
                <c:pt idx="2">
                  <c:v>30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34</c:v>
                </c:pt>
                <c:pt idx="2">
                  <c:v>30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62848"/>
        <c:axId val="6064768"/>
      </c:barChart>
      <c:catAx>
        <c:axId val="6062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6064768"/>
        <c:crosses val="autoZero"/>
        <c:auto val="1"/>
        <c:lblAlgn val="ctr"/>
        <c:lblOffset val="100"/>
        <c:noMultiLvlLbl val="0"/>
      </c:catAx>
      <c:valAx>
        <c:axId val="606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62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COM. MADR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28</c:v>
                </c:pt>
                <c:pt idx="2">
                  <c:v>28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COM. INGL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17</c:v>
                </c:pt>
                <c:pt idx="1">
                  <c:v>29</c:v>
                </c:pt>
                <c:pt idx="2">
                  <c:v>29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COM.FRANC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</c:v>
                </c:pt>
                <c:pt idx="1">
                  <c:v>34</c:v>
                </c:pt>
                <c:pt idx="2">
                  <c:v>30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473920"/>
        <c:axId val="81475456"/>
      </c:barChart>
      <c:catAx>
        <c:axId val="81473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81475456"/>
        <c:crosses val="autoZero"/>
        <c:auto val="1"/>
        <c:lblAlgn val="ctr"/>
        <c:lblOffset val="100"/>
        <c:noMultiLvlLbl val="0"/>
      </c:catAx>
      <c:valAx>
        <c:axId val="8147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473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COM.MAT</c:v>
                </c:pt>
                <c:pt idx="1">
                  <c:v>COM.SCIEN</c:v>
                </c:pt>
                <c:pt idx="2">
                  <c:v>COM. TECNO</c:v>
                </c:pt>
                <c:pt idx="3">
                  <c:v>COM.DIG.</c:v>
                </c:pt>
              </c:strCache>
            </c:strRef>
          </c:cat>
          <c:val>
            <c:numRef>
              <c:f>Foglio1!$B$2:$E$2</c:f>
              <c:numCache>
                <c:formatCode>General</c:formatCode>
                <c:ptCount val="4"/>
                <c:pt idx="0">
                  <c:v>11</c:v>
                </c:pt>
                <c:pt idx="1">
                  <c:v>10</c:v>
                </c:pt>
                <c:pt idx="2">
                  <c:v>16</c:v>
                </c:pt>
                <c:pt idx="3">
                  <c:v>14</c:v>
                </c:pt>
              </c:numCache>
            </c:numRef>
          </c:val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COM.MAT</c:v>
                </c:pt>
                <c:pt idx="1">
                  <c:v>COM.SCIEN</c:v>
                </c:pt>
                <c:pt idx="2">
                  <c:v>COM. TECNO</c:v>
                </c:pt>
                <c:pt idx="3">
                  <c:v>COM.DIG.</c:v>
                </c:pt>
              </c:strCache>
            </c:strRef>
          </c:cat>
          <c:val>
            <c:numRef>
              <c:f>Foglio1!$B$3:$E$3</c:f>
              <c:numCache>
                <c:formatCode>General</c:formatCode>
                <c:ptCount val="4"/>
                <c:pt idx="0">
                  <c:v>18</c:v>
                </c:pt>
                <c:pt idx="1">
                  <c:v>20</c:v>
                </c:pt>
                <c:pt idx="2">
                  <c:v>33</c:v>
                </c:pt>
                <c:pt idx="3">
                  <c:v>31</c:v>
                </c:pt>
              </c:numCache>
            </c:numRef>
          </c:val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COM.MAT</c:v>
                </c:pt>
                <c:pt idx="1">
                  <c:v>COM.SCIEN</c:v>
                </c:pt>
                <c:pt idx="2">
                  <c:v>COM. TECNO</c:v>
                </c:pt>
                <c:pt idx="3">
                  <c:v>COM.DIG.</c:v>
                </c:pt>
              </c:strCache>
            </c:strRef>
          </c:cat>
          <c:val>
            <c:numRef>
              <c:f>Foglio1!$B$4:$E$4</c:f>
              <c:numCache>
                <c:formatCode>General</c:formatCode>
                <c:ptCount val="4"/>
                <c:pt idx="0">
                  <c:v>34</c:v>
                </c:pt>
                <c:pt idx="1">
                  <c:v>37</c:v>
                </c:pt>
                <c:pt idx="2">
                  <c:v>19</c:v>
                </c:pt>
                <c:pt idx="3">
                  <c:v>24</c:v>
                </c:pt>
              </c:numCache>
            </c:numRef>
          </c:val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COM.MAT</c:v>
                </c:pt>
                <c:pt idx="1">
                  <c:v>COM.SCIEN</c:v>
                </c:pt>
                <c:pt idx="2">
                  <c:v>COM. TECNO</c:v>
                </c:pt>
                <c:pt idx="3">
                  <c:v>COM.DIG.</c:v>
                </c:pt>
              </c:strCache>
            </c:strRef>
          </c:cat>
          <c:val>
            <c:numRef>
              <c:f>Foglio1!$B$5:$E$5</c:f>
              <c:numCache>
                <c:formatCode>General</c:formatCode>
                <c:ptCount val="4"/>
                <c:pt idx="0">
                  <c:v>15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983936"/>
        <c:axId val="41381888"/>
      </c:barChart>
      <c:catAx>
        <c:axId val="38983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1381888"/>
        <c:crosses val="autoZero"/>
        <c:auto val="1"/>
        <c:lblAlgn val="ctr"/>
        <c:lblOffset val="100"/>
        <c:noMultiLvlLbl val="0"/>
      </c:catAx>
      <c:valAx>
        <c:axId val="41381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9839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1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0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1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04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6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28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1A8B-9E79-46E6-BC49-19D4CAD8F767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6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2018-2019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PRIME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COMPITO DI REALTA’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148307"/>
              </p:ext>
            </p:extLst>
          </p:nvPr>
        </p:nvGraphicFramePr>
        <p:xfrm>
          <a:off x="1547664" y="1340768"/>
          <a:ext cx="583264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1461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08042"/>
              </p:ext>
            </p:extLst>
          </p:nvPr>
        </p:nvGraphicFramePr>
        <p:xfrm>
          <a:off x="1475656" y="1196752"/>
          <a:ext cx="59046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4432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5044247"/>
              </p:ext>
            </p:extLst>
          </p:nvPr>
        </p:nvGraphicFramePr>
        <p:xfrm>
          <a:off x="1619672" y="1340768"/>
          <a:ext cx="568863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476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A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879856"/>
              </p:ext>
            </p:extLst>
          </p:nvPr>
        </p:nvGraphicFramePr>
        <p:xfrm>
          <a:off x="1403648" y="1484784"/>
          <a:ext cx="62646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996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548680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rgbClr val="FF0000"/>
                </a:solidFill>
              </a:rPr>
              <a:t>1 B</a:t>
            </a:r>
            <a:endParaRPr lang="it-IT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8174513"/>
              </p:ext>
            </p:extLst>
          </p:nvPr>
        </p:nvGraphicFramePr>
        <p:xfrm>
          <a:off x="1619672" y="1700808"/>
          <a:ext cx="554461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233203"/>
              </p:ext>
            </p:extLst>
          </p:nvPr>
        </p:nvGraphicFramePr>
        <p:xfrm>
          <a:off x="1403648" y="1700808"/>
          <a:ext cx="590465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5150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C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99381"/>
              </p:ext>
            </p:extLst>
          </p:nvPr>
        </p:nvGraphicFramePr>
        <p:xfrm>
          <a:off x="1403648" y="1628800"/>
          <a:ext cx="619268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8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D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267303"/>
              </p:ext>
            </p:extLst>
          </p:nvPr>
        </p:nvGraphicFramePr>
        <p:xfrm>
          <a:off x="1259632" y="1556792"/>
          <a:ext cx="619268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3337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</a:t>
            </a:r>
            <a:r>
              <a:rPr lang="it-IT" b="1" dirty="0" smtClean="0">
                <a:solidFill>
                  <a:srgbClr val="FF0000"/>
                </a:solidFill>
              </a:rPr>
              <a:t>79 </a:t>
            </a:r>
            <a:r>
              <a:rPr lang="it-IT" b="1" dirty="0" smtClean="0">
                <a:solidFill>
                  <a:srgbClr val="FF0000"/>
                </a:solidFill>
              </a:rPr>
              <a:t>ALUNNI 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RICORRENTE:   «B»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8328772"/>
              </p:ext>
            </p:extLst>
          </p:nvPr>
        </p:nvGraphicFramePr>
        <p:xfrm>
          <a:off x="1475656" y="2057400"/>
          <a:ext cx="5760640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53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697324"/>
              </p:ext>
            </p:extLst>
          </p:nvPr>
        </p:nvGraphicFramePr>
        <p:xfrm>
          <a:off x="1403648" y="1556792"/>
          <a:ext cx="5832648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0641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232794"/>
              </p:ext>
            </p:extLst>
          </p:nvPr>
        </p:nvGraphicFramePr>
        <p:xfrm>
          <a:off x="1475656" y="1628800"/>
          <a:ext cx="61206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0261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318934"/>
              </p:ext>
            </p:extLst>
          </p:nvPr>
        </p:nvGraphicFramePr>
        <p:xfrm>
          <a:off x="1259632" y="1196752"/>
          <a:ext cx="61206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5393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101</Words>
  <Application>Microsoft Office PowerPoint</Application>
  <PresentationFormat>Presentazione su schermo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93</cp:revision>
  <dcterms:created xsi:type="dcterms:W3CDTF">2017-10-22T20:17:50Z</dcterms:created>
  <dcterms:modified xsi:type="dcterms:W3CDTF">2019-03-05T11:17:52Z</dcterms:modified>
</cp:coreProperties>
</file>