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6" r:id="rId7"/>
    <p:sldId id="267" r:id="rId8"/>
    <p:sldId id="268" r:id="rId9"/>
    <p:sldId id="277" r:id="rId10"/>
    <p:sldId id="269" r:id="rId11"/>
    <p:sldId id="270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24</c:v>
                </c:pt>
                <c:pt idx="2">
                  <c:v>23</c:v>
                </c:pt>
                <c:pt idx="3">
                  <c:v>9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GEO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8</c:v>
                </c:pt>
                <c:pt idx="1">
                  <c:v>23</c:v>
                </c:pt>
                <c:pt idx="2">
                  <c:v>25</c:v>
                </c:pt>
                <c:pt idx="3">
                  <c:v>9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17</c:v>
                </c:pt>
                <c:pt idx="1">
                  <c:v>18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373888"/>
        <c:axId val="129610112"/>
      </c:barChart>
      <c:catAx>
        <c:axId val="1283738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129610112"/>
        <c:crosses val="autoZero"/>
        <c:auto val="1"/>
        <c:lblAlgn val="ctr"/>
        <c:lblOffset val="100"/>
        <c:noMultiLvlLbl val="0"/>
      </c:catAx>
      <c:valAx>
        <c:axId val="129610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3738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19</c:v>
                </c:pt>
                <c:pt idx="2">
                  <c:v>25</c:v>
                </c:pt>
                <c:pt idx="3">
                  <c:v>11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ED.FISICA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8</c:v>
                </c:pt>
                <c:pt idx="1">
                  <c:v>19</c:v>
                </c:pt>
                <c:pt idx="2">
                  <c:v>38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IRC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20</c:v>
                </c:pt>
                <c:pt idx="1">
                  <c:v>25</c:v>
                </c:pt>
                <c:pt idx="2">
                  <c:v>17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486720"/>
        <c:axId val="142616064"/>
      </c:barChart>
      <c:catAx>
        <c:axId val="1414867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42616064"/>
        <c:crosses val="autoZero"/>
        <c:auto val="1"/>
        <c:lblAlgn val="ctr"/>
        <c:lblOffset val="100"/>
        <c:noMultiLvlLbl val="0"/>
      </c:catAx>
      <c:valAx>
        <c:axId val="142616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14867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14 ALUNNI </a:t>
                    </a:r>
                    <a:r>
                      <a:rPr lang="en-US"/>
                      <a:t>58%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9 ALUNNI </a:t>
                    </a:r>
                    <a:r>
                      <a:rPr lang="en-US"/>
                      <a:t>38%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</c:v>
                </c:pt>
                <c:pt idx="1">
                  <c:v>14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 </a:t>
                    </a:r>
                    <a:r>
                      <a:rPr lang="en-US"/>
                      <a:t>48%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11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</c:v>
                </c:pt>
                <c:pt idx="1">
                  <c:v>12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 ALUNNI </a:t>
                    </a:r>
                    <a:r>
                      <a:rPr lang="en-US"/>
                      <a:t>56%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/>
                      <a:t>38%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Foglio1!$A$3:$A$5</c:f>
              <c:strCache>
                <c:ptCount val="3"/>
                <c:pt idx="0">
                  <c:v>B</c:v>
                </c:pt>
                <c:pt idx="1">
                  <c:v>C</c:v>
                </c:pt>
                <c:pt idx="2">
                  <c:v>D</c:v>
                </c:pt>
              </c:strCache>
            </c:strRef>
          </c:cat>
          <c:val>
            <c:numRef>
              <c:f>Foglio1!$B$3:$B$5</c:f>
              <c:numCache>
                <c:formatCode>General</c:formatCode>
                <c:ptCount val="3"/>
                <c:pt idx="0">
                  <c:v>1</c:v>
                </c:pt>
                <c:pt idx="1">
                  <c:v>9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27 ALUNNI </a:t>
                    </a:r>
                    <a:r>
                      <a:rPr lang="en-US"/>
                      <a:t>41%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29 ALUNNI </a:t>
                    </a:r>
                    <a:r>
                      <a:rPr lang="en-US"/>
                      <a:t>45%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/>
                      <a:t>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27</c:v>
                </c:pt>
                <c:pt idx="2">
                  <c:v>29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27</c:v>
                </c:pt>
                <c:pt idx="2">
                  <c:v>29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252672"/>
        <c:axId val="124862464"/>
      </c:barChart>
      <c:catAx>
        <c:axId val="122252672"/>
        <c:scaling>
          <c:orientation val="minMax"/>
        </c:scaling>
        <c:delete val="0"/>
        <c:axPos val="b"/>
        <c:majorTickMark val="out"/>
        <c:minorTickMark val="none"/>
        <c:tickLblPos val="nextTo"/>
        <c:crossAx val="124862464"/>
        <c:crosses val="autoZero"/>
        <c:auto val="1"/>
        <c:lblAlgn val="ctr"/>
        <c:lblOffset val="100"/>
        <c:noMultiLvlLbl val="0"/>
      </c:catAx>
      <c:valAx>
        <c:axId val="124862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2252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MADRELIN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21</c:v>
                </c:pt>
                <c:pt idx="2">
                  <c:v>28</c:v>
                </c:pt>
                <c:pt idx="3">
                  <c:v>9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16</c:v>
                </c:pt>
                <c:pt idx="1">
                  <c:v>20</c:v>
                </c:pt>
                <c:pt idx="2">
                  <c:v>23</c:v>
                </c:pt>
                <c:pt idx="3">
                  <c:v>6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2</c:v>
                </c:pt>
                <c:pt idx="1">
                  <c:v>28</c:v>
                </c:pt>
                <c:pt idx="2">
                  <c:v>28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187968"/>
        <c:axId val="127569920"/>
      </c:barChart>
      <c:catAx>
        <c:axId val="1271879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27569920"/>
        <c:crosses val="autoZero"/>
        <c:auto val="1"/>
        <c:lblAlgn val="ctr"/>
        <c:lblOffset val="100"/>
        <c:noMultiLvlLbl val="0"/>
      </c:catAx>
      <c:valAx>
        <c:axId val="127569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71879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MATE</c:v>
                </c:pt>
                <c:pt idx="1">
                  <c:v>SCIENZE</c:v>
                </c:pt>
                <c:pt idx="2">
                  <c:v>TECNO</c:v>
                </c:pt>
                <c:pt idx="3">
                  <c:v>DIGITALI</c:v>
                </c:pt>
              </c:strCache>
            </c:strRef>
          </c:cat>
          <c:val>
            <c:numRef>
              <c:f>Foglio1!$B$2:$E$2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6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Foglio1!$A$3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MATE</c:v>
                </c:pt>
                <c:pt idx="1">
                  <c:v>SCIENZE</c:v>
                </c:pt>
                <c:pt idx="2">
                  <c:v>TECNO</c:v>
                </c:pt>
                <c:pt idx="3">
                  <c:v>DIGITALI</c:v>
                </c:pt>
              </c:strCache>
            </c:strRef>
          </c:cat>
          <c:val>
            <c:numRef>
              <c:f>Foglio1!$B$3:$E$3</c:f>
              <c:numCache>
                <c:formatCode>General</c:formatCode>
                <c:ptCount val="4"/>
                <c:pt idx="0">
                  <c:v>22</c:v>
                </c:pt>
                <c:pt idx="1">
                  <c:v>22</c:v>
                </c:pt>
                <c:pt idx="2">
                  <c:v>28</c:v>
                </c:pt>
                <c:pt idx="3">
                  <c:v>29</c:v>
                </c:pt>
              </c:numCache>
            </c:numRef>
          </c:val>
        </c:ser>
        <c:ser>
          <c:idx val="2"/>
          <c:order val="2"/>
          <c:tx>
            <c:strRef>
              <c:f>Foglio1!$A$4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MATE</c:v>
                </c:pt>
                <c:pt idx="1">
                  <c:v>SCIENZE</c:v>
                </c:pt>
                <c:pt idx="2">
                  <c:v>TECNO</c:v>
                </c:pt>
                <c:pt idx="3">
                  <c:v>DIGITALI</c:v>
                </c:pt>
              </c:strCache>
            </c:strRef>
          </c:cat>
          <c:val>
            <c:numRef>
              <c:f>Foglio1!$B$4:$E$4</c:f>
              <c:numCache>
                <c:formatCode>General</c:formatCode>
                <c:ptCount val="4"/>
                <c:pt idx="0">
                  <c:v>19</c:v>
                </c:pt>
                <c:pt idx="1">
                  <c:v>26</c:v>
                </c:pt>
                <c:pt idx="2">
                  <c:v>20</c:v>
                </c:pt>
                <c:pt idx="3">
                  <c:v>15</c:v>
                </c:pt>
              </c:numCache>
            </c:numRef>
          </c:val>
        </c:ser>
        <c:ser>
          <c:idx val="3"/>
          <c:order val="3"/>
          <c:tx>
            <c:strRef>
              <c:f>Foglio1!$A$5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Foglio1!$B$1:$E$1</c:f>
              <c:strCache>
                <c:ptCount val="4"/>
                <c:pt idx="0">
                  <c:v>MATE</c:v>
                </c:pt>
                <c:pt idx="1">
                  <c:v>SCIENZE</c:v>
                </c:pt>
                <c:pt idx="2">
                  <c:v>TECNO</c:v>
                </c:pt>
                <c:pt idx="3">
                  <c:v>DIGITALI</c:v>
                </c:pt>
              </c:strCache>
            </c:strRef>
          </c:cat>
          <c:val>
            <c:numRef>
              <c:f>Foglio1!$B$5:$E$5</c:f>
              <c:numCache>
                <c:formatCode>General</c:formatCode>
                <c:ptCount val="4"/>
                <c:pt idx="0">
                  <c:v>9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613184"/>
        <c:axId val="129615360"/>
      </c:barChart>
      <c:catAx>
        <c:axId val="1296131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29615360"/>
        <c:crosses val="autoZero"/>
        <c:auto val="1"/>
        <c:lblAlgn val="ctr"/>
        <c:lblOffset val="100"/>
        <c:noMultiLvlLbl val="0"/>
      </c:catAx>
      <c:valAx>
        <c:axId val="129615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96131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IMP AD IMP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18</c:v>
                </c:pt>
                <c:pt idx="2">
                  <c:v>28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COMP SOC E CIV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12</c:v>
                </c:pt>
                <c:pt idx="1">
                  <c:v>21</c:v>
                </c:pt>
                <c:pt idx="2">
                  <c:v>23</c:v>
                </c:pt>
                <c:pt idx="3">
                  <c:v>9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SPIRTO D' INIZ.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11</c:v>
                </c:pt>
                <c:pt idx="1">
                  <c:v>17</c:v>
                </c:pt>
                <c:pt idx="2">
                  <c:v>26</c:v>
                </c:pt>
                <c:pt idx="3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308096"/>
        <c:axId val="127288832"/>
      </c:barChart>
      <c:catAx>
        <c:axId val="124308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127288832"/>
        <c:crosses val="autoZero"/>
        <c:auto val="1"/>
        <c:lblAlgn val="ctr"/>
        <c:lblOffset val="100"/>
        <c:noMultiLvlLbl val="0"/>
      </c:catAx>
      <c:valAx>
        <c:axId val="127288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43080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177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9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043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879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388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066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3093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299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9327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883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0871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70E73-60D5-40E9-A8D0-9CB4B774E0F4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45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SCUOLA SECONDARIA 1GRADO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PER COMPETENZE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COMPITO DI REALTA’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CLASSI TERZE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A.S. </a:t>
            </a:r>
            <a:r>
              <a:rPr lang="it-IT" sz="2700" b="1" dirty="0" smtClean="0">
                <a:solidFill>
                  <a:srgbClr val="FF0000"/>
                </a:solidFill>
              </a:rPr>
              <a:t>2018-2019</a:t>
            </a: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258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7813880"/>
              </p:ext>
            </p:extLst>
          </p:nvPr>
        </p:nvGraphicFramePr>
        <p:xfrm>
          <a:off x="1403648" y="1124744"/>
          <a:ext cx="619268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1965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3609390"/>
              </p:ext>
            </p:extLst>
          </p:nvPr>
        </p:nvGraphicFramePr>
        <p:xfrm>
          <a:off x="1187624" y="1124744"/>
          <a:ext cx="633670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216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548680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solidFill>
                  <a:srgbClr val="FF0000"/>
                </a:solidFill>
              </a:rPr>
              <a:t>3 </a:t>
            </a:r>
            <a:r>
              <a:rPr lang="it-IT" sz="4800" b="1" dirty="0" smtClean="0">
                <a:solidFill>
                  <a:srgbClr val="FF0000"/>
                </a:solidFill>
              </a:rPr>
              <a:t>C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3344724"/>
              </p:ext>
            </p:extLst>
          </p:nvPr>
        </p:nvGraphicFramePr>
        <p:xfrm>
          <a:off x="1475656" y="1628800"/>
          <a:ext cx="61206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331566"/>
              </p:ext>
            </p:extLst>
          </p:nvPr>
        </p:nvGraphicFramePr>
        <p:xfrm>
          <a:off x="1367644" y="1772816"/>
          <a:ext cx="594066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944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83568" y="548680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solidFill>
                  <a:srgbClr val="FF0000"/>
                </a:solidFill>
              </a:rPr>
              <a:t>3 </a:t>
            </a:r>
            <a:r>
              <a:rPr lang="it-IT" sz="4800" b="1" dirty="0" smtClean="0">
                <a:solidFill>
                  <a:srgbClr val="FF0000"/>
                </a:solidFill>
              </a:rPr>
              <a:t>D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5935161"/>
              </p:ext>
            </p:extLst>
          </p:nvPr>
        </p:nvGraphicFramePr>
        <p:xfrm>
          <a:off x="1399164" y="1628800"/>
          <a:ext cx="5981147" cy="4107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656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71600" y="548680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3 </a:t>
            </a:r>
            <a:r>
              <a:rPr lang="it-IT" sz="4800" b="1" dirty="0" smtClean="0">
                <a:solidFill>
                  <a:srgbClr val="FF0000"/>
                </a:solidFill>
              </a:rPr>
              <a:t>E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616631"/>
              </p:ext>
            </p:extLst>
          </p:nvPr>
        </p:nvGraphicFramePr>
        <p:xfrm>
          <a:off x="1187624" y="1844824"/>
          <a:ext cx="612068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331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708073"/>
            <a:ext cx="4968552" cy="12311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VALORE RICORRENTE(MODA) </a:t>
            </a:r>
            <a:r>
              <a:rPr lang="it-IT" b="1" dirty="0" smtClean="0">
                <a:solidFill>
                  <a:srgbClr val="FF0000"/>
                </a:solidFill>
              </a:rPr>
              <a:t>SU   </a:t>
            </a:r>
            <a:r>
              <a:rPr lang="it-IT" b="1" dirty="0" smtClean="0">
                <a:solidFill>
                  <a:srgbClr val="FF0000"/>
                </a:solidFill>
              </a:rPr>
              <a:t>65 </a:t>
            </a:r>
            <a:r>
              <a:rPr lang="it-IT" b="1" dirty="0" smtClean="0">
                <a:solidFill>
                  <a:srgbClr val="FF0000"/>
                </a:solidFill>
              </a:rPr>
              <a:t>ALUNNI  ESAMINATI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VALORE RICORRENTE</a:t>
            </a:r>
            <a:r>
              <a:rPr lang="it-IT" sz="3200" b="1" dirty="0" smtClean="0">
                <a:solidFill>
                  <a:srgbClr val="FF0000"/>
                </a:solidFill>
              </a:rPr>
              <a:t>:   «C»</a:t>
            </a:r>
            <a:endParaRPr lang="it-IT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0880356"/>
              </p:ext>
            </p:extLst>
          </p:nvPr>
        </p:nvGraphicFramePr>
        <p:xfrm>
          <a:off x="1511660" y="2276872"/>
          <a:ext cx="5724636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9727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699935"/>
              </p:ext>
            </p:extLst>
          </p:nvPr>
        </p:nvGraphicFramePr>
        <p:xfrm>
          <a:off x="1619672" y="1484784"/>
          <a:ext cx="583264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8154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2339752" y="40466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STATISTICA ANALITICA DELLE COMPETENZE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3808032"/>
              </p:ext>
            </p:extLst>
          </p:nvPr>
        </p:nvGraphicFramePr>
        <p:xfrm>
          <a:off x="1331640" y="1700808"/>
          <a:ext cx="604867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511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1563243"/>
              </p:ext>
            </p:extLst>
          </p:nvPr>
        </p:nvGraphicFramePr>
        <p:xfrm>
          <a:off x="1187624" y="1268760"/>
          <a:ext cx="68407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4992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1923219"/>
              </p:ext>
            </p:extLst>
          </p:nvPr>
        </p:nvGraphicFramePr>
        <p:xfrm>
          <a:off x="1187624" y="1196752"/>
          <a:ext cx="655272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44413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</TotalTime>
  <Words>78</Words>
  <Application>Microsoft Office PowerPoint</Application>
  <PresentationFormat>Presentazione su schermo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76</cp:revision>
  <dcterms:created xsi:type="dcterms:W3CDTF">2017-10-22T22:07:45Z</dcterms:created>
  <dcterms:modified xsi:type="dcterms:W3CDTF">2019-03-04T19:42:38Z</dcterms:modified>
</cp:coreProperties>
</file>