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1" r:id="rId6"/>
    <p:sldId id="272" r:id="rId7"/>
    <p:sldId id="265" r:id="rId8"/>
    <p:sldId id="269" r:id="rId9"/>
    <p:sldId id="270" r:id="rId10"/>
    <p:sldId id="266" r:id="rId11"/>
    <p:sldId id="267" r:id="rId12"/>
    <p:sldId id="268" r:id="rId13"/>
    <p:sldId id="260" r:id="rId14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COM. MADREL.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51</c:v>
                </c:pt>
                <c:pt idx="2">
                  <c:v>34</c:v>
                </c:pt>
                <c:pt idx="3">
                  <c:v>6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COM.INGL.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Foglio1!$C$2:$C$5</c:f>
              <c:numCache>
                <c:formatCode>General</c:formatCode>
                <c:ptCount val="4"/>
                <c:pt idx="0">
                  <c:v>22</c:v>
                </c:pt>
                <c:pt idx="1">
                  <c:v>50</c:v>
                </c:pt>
                <c:pt idx="2">
                  <c:v>26</c:v>
                </c:pt>
                <c:pt idx="3">
                  <c:v>7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COM.FRANC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Foglio1!$D$2:$D$5</c:f>
              <c:numCache>
                <c:formatCode>General</c:formatCode>
                <c:ptCount val="4"/>
                <c:pt idx="0">
                  <c:v>15</c:v>
                </c:pt>
                <c:pt idx="1">
                  <c:v>45</c:v>
                </c:pt>
                <c:pt idx="2">
                  <c:v>34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9072896"/>
        <c:axId val="39074432"/>
      </c:barChart>
      <c:catAx>
        <c:axId val="390728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it-IT"/>
          </a:p>
        </c:txPr>
        <c:crossAx val="39074432"/>
        <c:crosses val="autoZero"/>
        <c:auto val="1"/>
        <c:lblAlgn val="ctr"/>
        <c:lblOffset val="100"/>
        <c:noMultiLvlLbl val="0"/>
      </c:catAx>
      <c:valAx>
        <c:axId val="390744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907289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Foglio1!$A$2</c:f>
              <c:strCache>
                <c:ptCount val="1"/>
                <c:pt idx="0">
                  <c:v>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Foglio1!$B$1:$E$1</c:f>
              <c:strCache>
                <c:ptCount val="4"/>
                <c:pt idx="0">
                  <c:v>COM MAT</c:v>
                </c:pt>
                <c:pt idx="1">
                  <c:v>COM. SCI</c:v>
                </c:pt>
                <c:pt idx="2">
                  <c:v>COM.TEC</c:v>
                </c:pt>
                <c:pt idx="3">
                  <c:v>COM.DIG</c:v>
                </c:pt>
              </c:strCache>
            </c:strRef>
          </c:cat>
          <c:val>
            <c:numRef>
              <c:f>Foglio1!$B$2:$E$2</c:f>
              <c:numCache>
                <c:formatCode>General</c:formatCode>
                <c:ptCount val="4"/>
                <c:pt idx="0">
                  <c:v>14</c:v>
                </c:pt>
                <c:pt idx="1">
                  <c:v>17</c:v>
                </c:pt>
                <c:pt idx="2">
                  <c:v>8</c:v>
                </c:pt>
                <c:pt idx="3">
                  <c:v>10</c:v>
                </c:pt>
              </c:numCache>
            </c:numRef>
          </c:val>
        </c:ser>
        <c:ser>
          <c:idx val="1"/>
          <c:order val="1"/>
          <c:tx>
            <c:strRef>
              <c:f>Foglio1!$A$3</c:f>
              <c:strCache>
                <c:ptCount val="1"/>
                <c:pt idx="0">
                  <c:v>B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Foglio1!$B$1:$E$1</c:f>
              <c:strCache>
                <c:ptCount val="4"/>
                <c:pt idx="0">
                  <c:v>COM MAT</c:v>
                </c:pt>
                <c:pt idx="1">
                  <c:v>COM. SCI</c:v>
                </c:pt>
                <c:pt idx="2">
                  <c:v>COM.TEC</c:v>
                </c:pt>
                <c:pt idx="3">
                  <c:v>COM.DIG</c:v>
                </c:pt>
              </c:strCache>
            </c:strRef>
          </c:cat>
          <c:val>
            <c:numRef>
              <c:f>Foglio1!$B$3:$E$3</c:f>
              <c:numCache>
                <c:formatCode>General</c:formatCode>
                <c:ptCount val="4"/>
                <c:pt idx="0">
                  <c:v>49</c:v>
                </c:pt>
                <c:pt idx="1">
                  <c:v>43</c:v>
                </c:pt>
                <c:pt idx="2">
                  <c:v>61</c:v>
                </c:pt>
                <c:pt idx="3">
                  <c:v>61</c:v>
                </c:pt>
              </c:numCache>
            </c:numRef>
          </c:val>
        </c:ser>
        <c:ser>
          <c:idx val="2"/>
          <c:order val="2"/>
          <c:tx>
            <c:strRef>
              <c:f>Foglio1!$A$4</c:f>
              <c:strCache>
                <c:ptCount val="1"/>
                <c:pt idx="0">
                  <c:v>C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Foglio1!$B$1:$E$1</c:f>
              <c:strCache>
                <c:ptCount val="4"/>
                <c:pt idx="0">
                  <c:v>COM MAT</c:v>
                </c:pt>
                <c:pt idx="1">
                  <c:v>COM. SCI</c:v>
                </c:pt>
                <c:pt idx="2">
                  <c:v>COM.TEC</c:v>
                </c:pt>
                <c:pt idx="3">
                  <c:v>COM.DIG</c:v>
                </c:pt>
              </c:strCache>
            </c:strRef>
          </c:cat>
          <c:val>
            <c:numRef>
              <c:f>Foglio1!$B$4:$E$4</c:f>
              <c:numCache>
                <c:formatCode>General</c:formatCode>
                <c:ptCount val="4"/>
                <c:pt idx="0">
                  <c:v>34</c:v>
                </c:pt>
                <c:pt idx="1">
                  <c:v>37</c:v>
                </c:pt>
                <c:pt idx="2">
                  <c:v>31</c:v>
                </c:pt>
                <c:pt idx="3">
                  <c:v>29</c:v>
                </c:pt>
              </c:numCache>
            </c:numRef>
          </c:val>
        </c:ser>
        <c:ser>
          <c:idx val="3"/>
          <c:order val="3"/>
          <c:tx>
            <c:strRef>
              <c:f>Foglio1!$A$5</c:f>
              <c:strCache>
                <c:ptCount val="1"/>
                <c:pt idx="0">
                  <c:v>D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Foglio1!$B$1:$E$1</c:f>
              <c:strCache>
                <c:ptCount val="4"/>
                <c:pt idx="0">
                  <c:v>COM MAT</c:v>
                </c:pt>
                <c:pt idx="1">
                  <c:v>COM. SCI</c:v>
                </c:pt>
                <c:pt idx="2">
                  <c:v>COM.TEC</c:v>
                </c:pt>
                <c:pt idx="3">
                  <c:v>COM.DIG</c:v>
                </c:pt>
              </c:strCache>
            </c:strRef>
          </c:cat>
          <c:val>
            <c:numRef>
              <c:f>Foglio1!$B$5:$E$5</c:f>
              <c:numCache>
                <c:formatCode>General</c:formatCode>
                <c:ptCount val="4"/>
                <c:pt idx="0">
                  <c:v>8</c:v>
                </c:pt>
                <c:pt idx="1">
                  <c:v>8</c:v>
                </c:pt>
                <c:pt idx="2">
                  <c:v>5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9881856"/>
        <c:axId val="69883776"/>
      </c:barChart>
      <c:catAx>
        <c:axId val="6988185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69883776"/>
        <c:crosses val="autoZero"/>
        <c:auto val="1"/>
        <c:lblAlgn val="ctr"/>
        <c:lblOffset val="100"/>
        <c:noMultiLvlLbl val="0"/>
      </c:catAx>
      <c:valAx>
        <c:axId val="698837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988185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IMP AD IMP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19</c:v>
                </c:pt>
                <c:pt idx="1">
                  <c:v>51</c:v>
                </c:pt>
                <c:pt idx="2">
                  <c:v>31</c:v>
                </c:pt>
                <c:pt idx="3">
                  <c:v>4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COM.SOC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Foglio1!$C$2:$C$5</c:f>
              <c:numCache>
                <c:formatCode>General</c:formatCode>
                <c:ptCount val="4"/>
                <c:pt idx="0">
                  <c:v>18</c:v>
                </c:pt>
                <c:pt idx="1">
                  <c:v>53</c:v>
                </c:pt>
                <c:pt idx="2">
                  <c:v>32</c:v>
                </c:pt>
                <c:pt idx="3">
                  <c:v>2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SPIRITO D' IN.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Foglio1!$D$2:$D$5</c:f>
              <c:numCache>
                <c:formatCode>General</c:formatCode>
                <c:ptCount val="4"/>
                <c:pt idx="0">
                  <c:v>18</c:v>
                </c:pt>
                <c:pt idx="1">
                  <c:v>54</c:v>
                </c:pt>
                <c:pt idx="2">
                  <c:v>29</c:v>
                </c:pt>
                <c:pt idx="3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6946688"/>
        <c:axId val="36948224"/>
      </c:barChart>
      <c:catAx>
        <c:axId val="3694668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36948224"/>
        <c:crosses val="autoZero"/>
        <c:auto val="1"/>
        <c:lblAlgn val="ctr"/>
        <c:lblOffset val="100"/>
        <c:noMultiLvlLbl val="0"/>
      </c:catAx>
      <c:valAx>
        <c:axId val="369482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694668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CON.STOR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12</c:v>
                </c:pt>
                <c:pt idx="1">
                  <c:v>50</c:v>
                </c:pt>
                <c:pt idx="2">
                  <c:v>35</c:v>
                </c:pt>
                <c:pt idx="3">
                  <c:v>8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CONS. GEO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Foglio1!$C$2:$C$5</c:f>
              <c:numCache>
                <c:formatCode>General</c:formatCode>
                <c:ptCount val="4"/>
                <c:pt idx="0">
                  <c:v>14</c:v>
                </c:pt>
                <c:pt idx="1">
                  <c:v>42</c:v>
                </c:pt>
                <c:pt idx="2">
                  <c:v>40</c:v>
                </c:pt>
                <c:pt idx="3">
                  <c:v>9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CONS ARTE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Foglio1!$D$2:$D$5</c:f>
              <c:numCache>
                <c:formatCode>General</c:formatCode>
                <c:ptCount val="4"/>
                <c:pt idx="0">
                  <c:v>29</c:v>
                </c:pt>
                <c:pt idx="1">
                  <c:v>37</c:v>
                </c:pt>
                <c:pt idx="2">
                  <c:v>35</c:v>
                </c:pt>
                <c:pt idx="3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3910528"/>
        <c:axId val="73924608"/>
      </c:barChart>
      <c:catAx>
        <c:axId val="7391052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73924608"/>
        <c:crosses val="autoZero"/>
        <c:auto val="1"/>
        <c:lblAlgn val="ctr"/>
        <c:lblOffset val="100"/>
        <c:noMultiLvlLbl val="0"/>
      </c:catAx>
      <c:valAx>
        <c:axId val="739246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391052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CONS MUS.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24</c:v>
                </c:pt>
                <c:pt idx="1">
                  <c:v>40</c:v>
                </c:pt>
                <c:pt idx="2">
                  <c:v>25</c:v>
                </c:pt>
                <c:pt idx="3">
                  <c:v>16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CONS ED FIS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Foglio1!$C$2:$C$5</c:f>
              <c:numCache>
                <c:formatCode>General</c:formatCode>
                <c:ptCount val="4"/>
                <c:pt idx="0">
                  <c:v>11</c:v>
                </c:pt>
                <c:pt idx="1">
                  <c:v>54</c:v>
                </c:pt>
                <c:pt idx="2">
                  <c:v>34</c:v>
                </c:pt>
                <c:pt idx="3">
                  <c:v>6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CONS. IRC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Foglio1!$D$2:$D$5</c:f>
              <c:numCache>
                <c:formatCode>General</c:formatCode>
                <c:ptCount val="4"/>
                <c:pt idx="0">
                  <c:v>42</c:v>
                </c:pt>
                <c:pt idx="1">
                  <c:v>37</c:v>
                </c:pt>
                <c:pt idx="2">
                  <c:v>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3926912"/>
        <c:axId val="74371456"/>
      </c:barChart>
      <c:catAx>
        <c:axId val="7392691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74371456"/>
        <c:crosses val="autoZero"/>
        <c:auto val="1"/>
        <c:lblAlgn val="ctr"/>
        <c:lblOffset val="100"/>
        <c:noMultiLvlLbl val="0"/>
      </c:catAx>
      <c:valAx>
        <c:axId val="743714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392691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0070C0"/>
              </a:solidFill>
            </c:spPr>
          </c:dPt>
          <c:dPt>
            <c:idx val="1"/>
            <c:bubble3D val="0"/>
            <c:spPr>
              <a:solidFill>
                <a:srgbClr val="00B050"/>
              </a:solidFill>
            </c:spPr>
          </c:dPt>
          <c:dPt>
            <c:idx val="2"/>
            <c:bubble3D val="0"/>
            <c:spPr>
              <a:solidFill>
                <a:srgbClr val="FFFF0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8 ALUNNI </a:t>
                    </a:r>
                    <a:r>
                      <a:rPr lang="en-US"/>
                      <a:t>47%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8 ALUNNI </a:t>
                    </a:r>
                    <a:r>
                      <a:rPr lang="en-US"/>
                      <a:t>47%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 ALUNNO </a:t>
                    </a:r>
                    <a:r>
                      <a:rPr lang="en-US"/>
                      <a:t>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8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Foglio1!$A$3:$A$5</c:f>
              <c:strCache>
                <c:ptCount val="3"/>
                <c:pt idx="0">
                  <c:v>B</c:v>
                </c:pt>
                <c:pt idx="1">
                  <c:v>C</c:v>
                </c:pt>
                <c:pt idx="2">
                  <c:v>D</c:v>
                </c:pt>
              </c:strCache>
            </c:strRef>
          </c:cat>
          <c:val>
            <c:numRef>
              <c:f>Foglio1!$B$3:$B$5</c:f>
              <c:numCache>
                <c:formatCode>General</c:formatCode>
                <c:ptCount val="3"/>
                <c:pt idx="0">
                  <c:v>8</c:v>
                </c:pt>
                <c:pt idx="1">
                  <c:v>8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0070C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Pt>
            <c:idx val="3"/>
            <c:bubble3D val="0"/>
            <c:spPr>
              <a:solidFill>
                <a:srgbClr val="FFFF0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3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16%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6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31%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7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37%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3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16%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</c:v>
                </c:pt>
                <c:pt idx="1">
                  <c:v>6</c:v>
                </c:pt>
                <c:pt idx="2">
                  <c:v>7</c:v>
                </c:pt>
                <c:pt idx="3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0070C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6 ALUNNI </a:t>
                    </a:r>
                    <a:r>
                      <a:rPr lang="en-US"/>
                      <a:t>25%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14 ALUNNI </a:t>
                    </a:r>
                    <a:r>
                      <a:rPr lang="en-US"/>
                      <a:t>58%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4 ALUNNI </a:t>
                    </a:r>
                    <a:r>
                      <a:rPr lang="en-US"/>
                      <a:t>17%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6</c:v>
                </c:pt>
                <c:pt idx="1">
                  <c:v>14</c:v>
                </c:pt>
                <c:pt idx="2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0070C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2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18 ALUNNI </a:t>
                    </a:r>
                    <a:r>
                      <a:rPr lang="en-US"/>
                      <a:t>72%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5 ALUNNI </a:t>
                    </a:r>
                    <a:r>
                      <a:rPr lang="en-US"/>
                      <a:t>20%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2</c:v>
                </c:pt>
                <c:pt idx="1">
                  <c:v>18</c:v>
                </c:pt>
                <c:pt idx="2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0070C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3 ALUNNI </a:t>
                    </a:r>
                    <a:r>
                      <a:rPr lang="en-US"/>
                      <a:t>15%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10 ALUNNI </a:t>
                    </a:r>
                    <a:r>
                      <a:rPr lang="en-US"/>
                      <a:t>50%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7 ALUNNI </a:t>
                    </a:r>
                    <a:r>
                      <a:rPr lang="en-US"/>
                      <a:t>35%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3</c:v>
                </c:pt>
                <c:pt idx="1">
                  <c:v>10</c:v>
                </c:pt>
                <c:pt idx="2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0070C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Pt>
            <c:idx val="3"/>
            <c:bubble3D val="0"/>
            <c:spPr>
              <a:solidFill>
                <a:srgbClr val="FFFF0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14 ALUNNI </a:t>
                    </a:r>
                    <a:r>
                      <a:rPr lang="en-US"/>
                      <a:t>13%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56 ALUNNI </a:t>
                    </a:r>
                    <a:r>
                      <a:rPr lang="en-US"/>
                      <a:t>53%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31 ALUNNI </a:t>
                    </a:r>
                    <a:r>
                      <a:rPr lang="en-US"/>
                      <a:t>30%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1.1222985457756155E-2"/>
                  <c:y val="3.810215531607599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4 ALUNNI</a:t>
                    </a:r>
                  </a:p>
                  <a:p>
                    <a:r>
                      <a:rPr lang="en-US" dirty="0" smtClean="0"/>
                      <a:t> </a:t>
                    </a:r>
                    <a:r>
                      <a:rPr lang="en-US" dirty="0"/>
                      <a:t>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14</c:v>
                </c:pt>
                <c:pt idx="1">
                  <c:v>56</c:v>
                </c:pt>
                <c:pt idx="2">
                  <c:v>31</c:v>
                </c:pt>
                <c:pt idx="3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14</c:v>
                </c:pt>
                <c:pt idx="1">
                  <c:v>56</c:v>
                </c:pt>
                <c:pt idx="2">
                  <c:v>31</c:v>
                </c:pt>
                <c:pt idx="3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088384"/>
        <c:axId val="5108864"/>
      </c:barChart>
      <c:catAx>
        <c:axId val="50883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it-IT"/>
          </a:p>
        </c:txPr>
        <c:crossAx val="5108864"/>
        <c:crosses val="autoZero"/>
        <c:auto val="1"/>
        <c:lblAlgn val="ctr"/>
        <c:lblOffset val="100"/>
        <c:noMultiLvlLbl val="0"/>
      </c:catAx>
      <c:valAx>
        <c:axId val="51088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0883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05/03/2019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5414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05/03/2019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5095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05/03/2019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3674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05/03/2019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9733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05/03/2019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0036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05/03/2019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2782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05/03/2019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6579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05/03/2019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949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05/03/2019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8243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05/03/2019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3609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05/03/2019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7769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C07FF-AA28-4030-936F-B2F249723480}" type="datetimeFigureOut">
              <a:rPr lang="it-IT" smtClean="0"/>
              <a:t>05/03/2019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2141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/>
          <p:cNvSpPr>
            <a:spLocks noGrp="1"/>
          </p:cNvSpPr>
          <p:nvPr/>
        </p:nvSpPr>
        <p:spPr>
          <a:xfrm>
            <a:off x="685800" y="1556792"/>
            <a:ext cx="7772400" cy="3744416"/>
          </a:xfrm>
          <a:prstGeom prst="rect">
            <a:avLst/>
          </a:prstGeom>
          <a:ln w="31750"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700" b="1" dirty="0" smtClean="0">
                <a:solidFill>
                  <a:srgbClr val="FF0000"/>
                </a:solidFill>
              </a:rPr>
              <a:t>A.S. 2018-2019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ISTITUTO COMPRENSIVO 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MUSTI-DIMICCOLI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SCUOLA SECONDARIA 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CLASSI SECONDE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ESITI PROVE PER COMPETENZE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COMPITO DI REALTA’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ESITI DI SINTESI 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3200" b="1" dirty="0" smtClean="0">
                <a:solidFill>
                  <a:srgbClr val="FF0000"/>
                </a:solidFill>
              </a:rPr>
              <a:t/>
            </a:r>
            <a:br>
              <a:rPr lang="it-IT" sz="3200" b="1" dirty="0" smtClean="0">
                <a:solidFill>
                  <a:srgbClr val="FF0000"/>
                </a:solidFill>
              </a:rPr>
            </a:br>
            <a:endParaRPr lang="it-IT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823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8439000"/>
              </p:ext>
            </p:extLst>
          </p:nvPr>
        </p:nvGraphicFramePr>
        <p:xfrm>
          <a:off x="1475656" y="1556792"/>
          <a:ext cx="5904656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692176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3464915"/>
              </p:ext>
            </p:extLst>
          </p:nvPr>
        </p:nvGraphicFramePr>
        <p:xfrm>
          <a:off x="1475656" y="1340768"/>
          <a:ext cx="5760640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316934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2892512"/>
              </p:ext>
            </p:extLst>
          </p:nvPr>
        </p:nvGraphicFramePr>
        <p:xfrm>
          <a:off x="1619672" y="1340768"/>
          <a:ext cx="5688632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478149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4663586"/>
              </p:ext>
            </p:extLst>
          </p:nvPr>
        </p:nvGraphicFramePr>
        <p:xfrm>
          <a:off x="1403648" y="1268760"/>
          <a:ext cx="5760640" cy="4323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06725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84509497"/>
              </p:ext>
            </p:extLst>
          </p:nvPr>
        </p:nvGraphicFramePr>
        <p:xfrm>
          <a:off x="1259632" y="1484784"/>
          <a:ext cx="5976664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CasellaDiTesto 1"/>
          <p:cNvSpPr txBox="1"/>
          <p:nvPr/>
        </p:nvSpPr>
        <p:spPr>
          <a:xfrm>
            <a:off x="1115616" y="404664"/>
            <a:ext cx="13681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800" b="1" dirty="0" smtClean="0">
                <a:solidFill>
                  <a:srgbClr val="FF0000"/>
                </a:solidFill>
              </a:rPr>
              <a:t>2 A</a:t>
            </a:r>
            <a:endParaRPr lang="it-IT" sz="4800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6577846"/>
              </p:ext>
            </p:extLst>
          </p:nvPr>
        </p:nvGraphicFramePr>
        <p:xfrm>
          <a:off x="1259632" y="1772816"/>
          <a:ext cx="6048672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69427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1115616" y="404664"/>
            <a:ext cx="13681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800" b="1" dirty="0" smtClean="0">
                <a:solidFill>
                  <a:srgbClr val="FF0000"/>
                </a:solidFill>
              </a:rPr>
              <a:t>2 B</a:t>
            </a:r>
            <a:endParaRPr lang="it-IT" sz="48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0393013"/>
              </p:ext>
            </p:extLst>
          </p:nvPr>
        </p:nvGraphicFramePr>
        <p:xfrm>
          <a:off x="1331640" y="1628800"/>
          <a:ext cx="5904656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38247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1115616" y="404664"/>
            <a:ext cx="13681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800" b="1" dirty="0" smtClean="0">
                <a:solidFill>
                  <a:srgbClr val="FF0000"/>
                </a:solidFill>
              </a:rPr>
              <a:t>2 C</a:t>
            </a:r>
            <a:endParaRPr lang="it-IT" sz="48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3807077"/>
              </p:ext>
            </p:extLst>
          </p:nvPr>
        </p:nvGraphicFramePr>
        <p:xfrm>
          <a:off x="1403648" y="1556792"/>
          <a:ext cx="5976664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740380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115616" y="404664"/>
            <a:ext cx="13681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800" b="1" dirty="0" smtClean="0">
                <a:solidFill>
                  <a:srgbClr val="FF0000"/>
                </a:solidFill>
              </a:rPr>
              <a:t>2 D</a:t>
            </a:r>
            <a:endParaRPr lang="it-IT" sz="4800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2587134"/>
              </p:ext>
            </p:extLst>
          </p:nvPr>
        </p:nvGraphicFramePr>
        <p:xfrm>
          <a:off x="1115616" y="1772816"/>
          <a:ext cx="6192688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906957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115616" y="404664"/>
            <a:ext cx="13681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800" b="1" dirty="0" smtClean="0">
                <a:solidFill>
                  <a:srgbClr val="FF0000"/>
                </a:solidFill>
              </a:rPr>
              <a:t>2 E</a:t>
            </a:r>
            <a:endParaRPr lang="it-IT" sz="4800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6968756"/>
              </p:ext>
            </p:extLst>
          </p:nvPr>
        </p:nvGraphicFramePr>
        <p:xfrm>
          <a:off x="1259632" y="1484784"/>
          <a:ext cx="6120680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853037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1763688" y="708073"/>
            <a:ext cx="4968552" cy="123110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FF0000"/>
                </a:solidFill>
              </a:rPr>
              <a:t>VALORE RICORRENTE(MODA) </a:t>
            </a:r>
            <a:r>
              <a:rPr lang="it-IT" b="1" dirty="0" smtClean="0">
                <a:solidFill>
                  <a:srgbClr val="FF0000"/>
                </a:solidFill>
              </a:rPr>
              <a:t>SU   </a:t>
            </a:r>
            <a:r>
              <a:rPr lang="it-IT" b="1" dirty="0" smtClean="0">
                <a:solidFill>
                  <a:srgbClr val="FF0000"/>
                </a:solidFill>
              </a:rPr>
              <a:t>105 </a:t>
            </a:r>
            <a:r>
              <a:rPr lang="it-IT" b="1" dirty="0" smtClean="0">
                <a:solidFill>
                  <a:srgbClr val="FF0000"/>
                </a:solidFill>
              </a:rPr>
              <a:t>ALUNNI  ESAMINATI</a:t>
            </a:r>
          </a:p>
          <a:p>
            <a:pPr algn="ctr"/>
            <a:r>
              <a:rPr lang="it-IT" b="1" dirty="0" smtClean="0">
                <a:solidFill>
                  <a:srgbClr val="FF0000"/>
                </a:solidFill>
              </a:rPr>
              <a:t>VALORE RICORRENTE</a:t>
            </a:r>
            <a:r>
              <a:rPr lang="it-IT" sz="3200" b="1" dirty="0" smtClean="0">
                <a:solidFill>
                  <a:srgbClr val="FF0000"/>
                </a:solidFill>
              </a:rPr>
              <a:t>:   </a:t>
            </a:r>
            <a:r>
              <a:rPr lang="it-IT" sz="3200" b="1" dirty="0" smtClean="0">
                <a:solidFill>
                  <a:srgbClr val="FF0000"/>
                </a:solidFill>
              </a:rPr>
              <a:t>«B»</a:t>
            </a:r>
            <a:endParaRPr lang="it-IT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7934794"/>
              </p:ext>
            </p:extLst>
          </p:nvPr>
        </p:nvGraphicFramePr>
        <p:xfrm>
          <a:off x="1619672" y="2420888"/>
          <a:ext cx="5472608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073074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4964540"/>
              </p:ext>
            </p:extLst>
          </p:nvPr>
        </p:nvGraphicFramePr>
        <p:xfrm>
          <a:off x="1619672" y="2057400"/>
          <a:ext cx="5688632" cy="3891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532515"/>
              </p:ext>
            </p:extLst>
          </p:nvPr>
        </p:nvGraphicFramePr>
        <p:xfrm>
          <a:off x="1763688" y="1556792"/>
          <a:ext cx="5616624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792672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2339752" y="404664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STATISTICA ANALITICA DELLE COMPETENZE 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9908864"/>
              </p:ext>
            </p:extLst>
          </p:nvPr>
        </p:nvGraphicFramePr>
        <p:xfrm>
          <a:off x="1547664" y="1556792"/>
          <a:ext cx="5688632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601999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546</TotalTime>
  <Words>118</Words>
  <Application>Microsoft Office PowerPoint</Application>
  <PresentationFormat>Presentazione su schermo (4:3)</PresentationFormat>
  <Paragraphs>39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4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Bruno</dc:creator>
  <cp:lastModifiedBy>Bruno</cp:lastModifiedBy>
  <cp:revision>77</cp:revision>
  <dcterms:created xsi:type="dcterms:W3CDTF">2017-10-22T21:30:01Z</dcterms:created>
  <dcterms:modified xsi:type="dcterms:W3CDTF">2019-03-05T15:58:20Z</dcterms:modified>
</cp:coreProperties>
</file>