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5" r:id="rId7"/>
    <p:sldId id="269" r:id="rId8"/>
    <p:sldId id="270" r:id="rId9"/>
    <p:sldId id="266" r:id="rId10"/>
    <p:sldId id="267" r:id="rId11"/>
    <p:sldId id="268" r:id="rId12"/>
    <p:sldId id="260" r:id="rId1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63 ALUNNI </a:t>
                    </a:r>
                    <a:r>
                      <a:rPr lang="en-US"/>
                      <a:t>44%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7274315199545728"/>
                  <c:y val="-0.1881756912067241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55 ALUNNI </a:t>
                    </a:r>
                    <a:r>
                      <a:rPr lang="en-US" dirty="0"/>
                      <a:t>39%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19 ALUNNI </a:t>
                    </a:r>
                    <a:r>
                      <a:rPr lang="en-US"/>
                      <a:t>13%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6 ALUNNI </a:t>
                    </a:r>
                    <a:r>
                      <a:rPr lang="en-US" dirty="0"/>
                      <a:t>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63</c:v>
                </c:pt>
                <c:pt idx="1">
                  <c:v>55</c:v>
                </c:pt>
                <c:pt idx="2">
                  <c:v>19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67 ALUNNI </a:t>
                    </a:r>
                    <a:r>
                      <a:rPr lang="en-US"/>
                      <a:t>47%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52 ALUNNI </a:t>
                    </a:r>
                    <a:r>
                      <a:rPr lang="en-US"/>
                      <a:t>37%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16 ALUNNI </a:t>
                    </a:r>
                    <a:r>
                      <a:rPr lang="en-US"/>
                      <a:t>11%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7 ALUNNI </a:t>
                    </a:r>
                    <a:r>
                      <a:rPr lang="en-US"/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67</c:v>
                </c:pt>
                <c:pt idx="1">
                  <c:v>52</c:v>
                </c:pt>
                <c:pt idx="2">
                  <c:v>16</c:v>
                </c:pt>
                <c:pt idx="3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64 ALUNNI </a:t>
                    </a:r>
                    <a:r>
                      <a:rPr lang="en-US"/>
                      <a:t>45%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53 ALUNNI </a:t>
                    </a:r>
                    <a:r>
                      <a:rPr lang="en-US"/>
                      <a:t>37%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19 ALUNNI </a:t>
                    </a:r>
                    <a:r>
                      <a:rPr lang="en-US"/>
                      <a:t>13%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7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64</c:v>
                </c:pt>
                <c:pt idx="1">
                  <c:v>53</c:v>
                </c:pt>
                <c:pt idx="2">
                  <c:v>19</c:v>
                </c:pt>
                <c:pt idx="3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53 ALUNNI </a:t>
                    </a:r>
                    <a:r>
                      <a:rPr lang="en-US"/>
                      <a:t>37%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57 ALUNNI </a:t>
                    </a:r>
                    <a:r>
                      <a:rPr lang="en-US"/>
                      <a:t>40%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25 ALUNNI </a:t>
                    </a:r>
                    <a:r>
                      <a:rPr lang="en-US"/>
                      <a:t>17%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8 ALUNNI </a:t>
                    </a:r>
                    <a:r>
                      <a:rPr lang="en-US"/>
                      <a:t>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53</c:v>
                </c:pt>
                <c:pt idx="1">
                  <c:v>57</c:v>
                </c:pt>
                <c:pt idx="2">
                  <c:v>25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63 ALUNNI </a:t>
                    </a:r>
                    <a:r>
                      <a:rPr lang="en-US"/>
                      <a:t>44%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58 ALUNNI </a:t>
                    </a:r>
                    <a:r>
                      <a:rPr lang="en-US"/>
                      <a:t>40%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18 ALUNNI </a:t>
                    </a:r>
                    <a:r>
                      <a:rPr lang="en-US"/>
                      <a:t>13%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/>
                      <a:t>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63</c:v>
                </c:pt>
                <c:pt idx="1">
                  <c:v>58</c:v>
                </c:pt>
                <c:pt idx="2">
                  <c:v>18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63 ALUNNI </a:t>
                    </a:r>
                    <a:r>
                      <a:rPr lang="en-US"/>
                      <a:t>44%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59 ALUNNI </a:t>
                    </a:r>
                    <a:r>
                      <a:rPr lang="en-US"/>
                      <a:t>41%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17 ALUNNI </a:t>
                    </a:r>
                    <a:r>
                      <a:rPr lang="en-US"/>
                      <a:t>12%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 </a:t>
                    </a:r>
                    <a:r>
                      <a:rPr lang="en-US"/>
                      <a:t>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63</c:v>
                </c:pt>
                <c:pt idx="1">
                  <c:v>59</c:v>
                </c:pt>
                <c:pt idx="2">
                  <c:v>17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56 ALUNNI </a:t>
                    </a:r>
                    <a:r>
                      <a:rPr lang="en-US"/>
                      <a:t>39%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65 ALUNNI </a:t>
                    </a:r>
                    <a:r>
                      <a:rPr lang="en-US"/>
                      <a:t>45%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18 ALUNNI </a:t>
                    </a:r>
                    <a:r>
                      <a:rPr lang="en-US"/>
                      <a:t>13%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4 ALUNNI</a:t>
                    </a:r>
                  </a:p>
                  <a:p>
                    <a:r>
                      <a:rPr lang="en-US" smtClean="0"/>
                      <a:t> </a:t>
                    </a:r>
                    <a:r>
                      <a:rPr lang="en-US" dirty="0"/>
                      <a:t>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56</c:v>
                </c:pt>
                <c:pt idx="1">
                  <c:v>65</c:v>
                </c:pt>
                <c:pt idx="2">
                  <c:v>18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60 ALUNNI </a:t>
                    </a:r>
                    <a:r>
                      <a:rPr lang="en-US"/>
                      <a:t>42%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55 ALUNNI </a:t>
                    </a:r>
                    <a:r>
                      <a:rPr lang="en-US"/>
                      <a:t>38%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23 ALUNNI </a:t>
                    </a:r>
                    <a:r>
                      <a:rPr lang="en-US"/>
                      <a:t>16%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5 ALUNNI </a:t>
                    </a:r>
                    <a:r>
                      <a:rPr lang="en-US"/>
                      <a:t>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60</c:v>
                </c:pt>
                <c:pt idx="1">
                  <c:v>55</c:v>
                </c:pt>
                <c:pt idx="2">
                  <c:v>23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68 ALUNNI </a:t>
                    </a:r>
                    <a:r>
                      <a:rPr lang="en-US"/>
                      <a:t>48%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0.11667665313610141"/>
                  <c:y val="-0.13071477896791425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50 ALUNNI </a:t>
                    </a:r>
                    <a:r>
                      <a:rPr lang="en-US" dirty="0"/>
                      <a:t>35%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16 ALUNNI </a:t>
                    </a:r>
                    <a:r>
                      <a:rPr lang="en-US"/>
                      <a:t>11%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8 ALUNNI </a:t>
                    </a:r>
                    <a:r>
                      <a:rPr lang="en-US"/>
                      <a:t>6%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68</c:v>
                </c:pt>
                <c:pt idx="1">
                  <c:v>50</c:v>
                </c:pt>
                <c:pt idx="2">
                  <c:v>16</c:v>
                </c:pt>
                <c:pt idx="3">
                  <c:v>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70 ALUNNI </a:t>
                    </a:r>
                    <a:r>
                      <a:rPr lang="en-US"/>
                      <a:t>49%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48 ALUNNI </a:t>
                    </a:r>
                    <a:r>
                      <a:rPr lang="en-US"/>
                      <a:t>34%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19 ALUNNI </a:t>
                    </a:r>
                    <a:r>
                      <a:rPr lang="en-US"/>
                      <a:t>13%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5 ALUNNI </a:t>
                    </a:r>
                    <a:r>
                      <a:rPr lang="en-US"/>
                      <a:t>4%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70</c:v>
                </c:pt>
                <c:pt idx="1">
                  <c:v>48</c:v>
                </c:pt>
                <c:pt idx="2">
                  <c:v>19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1600" b="1"/>
          </a:pPr>
          <a:endParaRPr lang="it-IT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5414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5095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3674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9733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0036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2782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66579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949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8243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93609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77769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C07FF-AA28-4030-936F-B2F249723480}" type="datetimeFigureOut">
              <a:rPr lang="it-IT" smtClean="0"/>
              <a:t>19/06/2018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E399D-B767-467D-AF1C-2DBD15691D6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214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/>
        </p:nvSpPr>
        <p:spPr>
          <a:xfrm>
            <a:off x="685800" y="1556792"/>
            <a:ext cx="7772400" cy="3744416"/>
          </a:xfrm>
          <a:prstGeom prst="rect">
            <a:avLst/>
          </a:prstGeom>
          <a:ln w="3175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z="2700" b="1" dirty="0" smtClean="0">
                <a:solidFill>
                  <a:srgbClr val="FF0000"/>
                </a:solidFill>
              </a:rPr>
              <a:t>A.S. 2017-2018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ISTITUTO COMPRENSIVO </a:t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MUSTI-DIMICCOLI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SCUOLA </a:t>
            </a:r>
            <a:r>
              <a:rPr lang="it-IT" sz="2700" b="1" dirty="0" smtClean="0">
                <a:solidFill>
                  <a:srgbClr val="FF0000"/>
                </a:solidFill>
              </a:rPr>
              <a:t> PRIMARIA  </a:t>
            </a:r>
            <a:endParaRPr lang="it-IT" sz="2700" b="1" dirty="0" smtClean="0">
              <a:solidFill>
                <a:srgbClr val="FF0000"/>
              </a:solidFill>
            </a:endParaRPr>
          </a:p>
          <a:p>
            <a:r>
              <a:rPr lang="it-IT" sz="2700" b="1" dirty="0" smtClean="0">
                <a:solidFill>
                  <a:srgbClr val="FF0000"/>
                </a:solidFill>
              </a:rPr>
              <a:t>CLASSI </a:t>
            </a:r>
            <a:r>
              <a:rPr lang="it-IT" sz="2700" b="1" dirty="0" smtClean="0">
                <a:solidFill>
                  <a:srgbClr val="FF0000"/>
                </a:solidFill>
              </a:rPr>
              <a:t> TERZE</a:t>
            </a:r>
            <a:r>
              <a:rPr lang="it-IT" sz="2700" b="1" dirty="0" smtClean="0">
                <a:solidFill>
                  <a:srgbClr val="FF0000"/>
                </a:solidFill>
              </a:rPr>
              <a:t/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PROVE  PER COMPETENZE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DELL’ UDA 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«IN…CARTIAMOCI»</a:t>
            </a:r>
            <a:r>
              <a:rPr lang="it-IT" sz="2700" b="1" dirty="0" smtClean="0">
                <a:solidFill>
                  <a:srgbClr val="FF0000"/>
                </a:solidFill>
              </a:rPr>
              <a:t/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2700" b="1" dirty="0" smtClean="0">
                <a:solidFill>
                  <a:srgbClr val="FF0000"/>
                </a:solidFill>
              </a:rPr>
              <a:t>ESITI DI SINTESI 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2 QUADRIMESTRE</a:t>
            </a:r>
          </a:p>
          <a:p>
            <a:r>
              <a:rPr lang="it-IT" sz="2700" b="1" dirty="0" smtClean="0">
                <a:solidFill>
                  <a:srgbClr val="FF0000"/>
                </a:solidFill>
              </a:rPr>
              <a:t>( ELABORAZIONE A CURA DELLE F.S. BRUNO ANNA </a:t>
            </a:r>
            <a:r>
              <a:rPr lang="it-IT" sz="2700" b="1" dirty="0" smtClean="0">
                <a:solidFill>
                  <a:srgbClr val="FF0000"/>
                </a:solidFill>
              </a:rPr>
              <a:t>MARIA) </a:t>
            </a:r>
            <a:endParaRPr lang="it-IT" sz="2700" b="1" dirty="0" smtClean="0">
              <a:solidFill>
                <a:srgbClr val="FF0000"/>
              </a:solidFill>
            </a:endParaRPr>
          </a:p>
          <a:p>
            <a:endParaRPr lang="it-IT" sz="2700" b="1" dirty="0" smtClean="0">
              <a:solidFill>
                <a:srgbClr val="FF0000"/>
              </a:solidFill>
            </a:endParaRPr>
          </a:p>
          <a:p>
            <a:r>
              <a:rPr lang="it-IT" sz="2700" b="1" dirty="0" smtClean="0">
                <a:solidFill>
                  <a:srgbClr val="FF0000"/>
                </a:solidFill>
              </a:rPr>
              <a:t/>
            </a:r>
            <a:br>
              <a:rPr lang="it-IT" sz="2700" b="1" dirty="0" smtClean="0">
                <a:solidFill>
                  <a:srgbClr val="FF0000"/>
                </a:solidFill>
              </a:rPr>
            </a:br>
            <a:r>
              <a:rPr lang="it-IT" sz="3200" b="1" dirty="0" smtClean="0">
                <a:solidFill>
                  <a:srgbClr val="FF0000"/>
                </a:solidFill>
              </a:rPr>
              <a:t/>
            </a:r>
            <a:br>
              <a:rPr lang="it-IT" sz="3200" b="1" dirty="0" smtClean="0">
                <a:solidFill>
                  <a:srgbClr val="FF0000"/>
                </a:solidFill>
              </a:rPr>
            </a:br>
            <a:endParaRPr lang="it-IT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82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979712" y="537119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COMPETENZA CHIAVE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SENSO DI AUTONOMIA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DIMOSTRA ORIGINALITA’ E SPIRITO D’ INIZIATIVA: E’ IN GRADO DI REALIZZARE SEMPLICI PROGETTI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82917631"/>
              </p:ext>
            </p:extLst>
          </p:nvPr>
        </p:nvGraphicFramePr>
        <p:xfrm>
          <a:off x="1403648" y="2492896"/>
          <a:ext cx="5904656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31693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979712" y="537119"/>
            <a:ext cx="5040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COMPETENZA CHIAVE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 AUTONOMIA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SI ORIENTA NELLO SPAZIO E NEL TEMPO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3052228"/>
              </p:ext>
            </p:extLst>
          </p:nvPr>
        </p:nvGraphicFramePr>
        <p:xfrm>
          <a:off x="1547664" y="2057400"/>
          <a:ext cx="5688632" cy="396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47814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979712" y="537119"/>
            <a:ext cx="5040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COMPETENZA CHIAVE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 RESPONSABILITA’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SI IMPEGNA PER PORTARE  A COMPIMENTO IL LAVORO INIZIATO DA SOLO O INSIEME AGLI ALTRI</a:t>
            </a:r>
          </a:p>
          <a:p>
            <a:pPr algn="ctr"/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9768352"/>
              </p:ext>
            </p:extLst>
          </p:nvPr>
        </p:nvGraphicFramePr>
        <p:xfrm>
          <a:off x="1547664" y="2057400"/>
          <a:ext cx="5760640" cy="3747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06725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295636" y="2321004"/>
            <a:ext cx="655272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b="1" dirty="0" smtClean="0">
                <a:solidFill>
                  <a:srgbClr val="FF0000"/>
                </a:solidFill>
              </a:rPr>
              <a:t>LIVELLI DI RAGGIUNGIMENTO DELLE COMPETENZE:</a:t>
            </a:r>
          </a:p>
          <a:p>
            <a:endParaRPr lang="it-IT" sz="2000" b="1" dirty="0" smtClean="0">
              <a:solidFill>
                <a:srgbClr val="FF0000"/>
              </a:solidFill>
            </a:endParaRP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it-IT" sz="2000" b="1" dirty="0" smtClean="0">
                <a:solidFill>
                  <a:srgbClr val="FF0000"/>
                </a:solidFill>
              </a:rPr>
              <a:t>A:   LIVELLO AVANZATO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it-IT" sz="2000" b="1" dirty="0" smtClean="0">
                <a:solidFill>
                  <a:srgbClr val="FF0000"/>
                </a:solidFill>
              </a:rPr>
              <a:t>B:   INTERMEDIO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it-IT" sz="2000" b="1" dirty="0" smtClean="0">
                <a:solidFill>
                  <a:srgbClr val="FF0000"/>
                </a:solidFill>
              </a:rPr>
              <a:t>C:   BASE</a:t>
            </a:r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it-IT" sz="2000" b="1" dirty="0" smtClean="0">
                <a:solidFill>
                  <a:srgbClr val="FF0000"/>
                </a:solidFill>
              </a:rPr>
              <a:t>D:   INIZIALE</a:t>
            </a:r>
            <a:endParaRPr lang="it-IT" sz="2000" b="1" dirty="0" smtClean="0"/>
          </a:p>
          <a:p>
            <a:pPr marL="285750" indent="-285750"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it-IT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81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979712" y="47667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ASCOLTO E PARLATO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4052763"/>
              </p:ext>
            </p:extLst>
          </p:nvPr>
        </p:nvGraphicFramePr>
        <p:xfrm>
          <a:off x="1403648" y="1484784"/>
          <a:ext cx="5832648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9427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979712" y="47667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LETTURA E COMPRENSIONE DEL TESTO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7787775"/>
              </p:ext>
            </p:extLst>
          </p:nvPr>
        </p:nvGraphicFramePr>
        <p:xfrm>
          <a:off x="1403648" y="1556792"/>
          <a:ext cx="6048672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38247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979712" y="47667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SCRITTURA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13992350"/>
              </p:ext>
            </p:extLst>
          </p:nvPr>
        </p:nvGraphicFramePr>
        <p:xfrm>
          <a:off x="1547664" y="1412776"/>
          <a:ext cx="590465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74038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/>
          <p:cNvSpPr txBox="1"/>
          <p:nvPr/>
        </p:nvSpPr>
        <p:spPr>
          <a:xfrm>
            <a:off x="1979712" y="47667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ESPRIMERSI E COMUNICARE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Gra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9729904"/>
              </p:ext>
            </p:extLst>
          </p:nvPr>
        </p:nvGraphicFramePr>
        <p:xfrm>
          <a:off x="1331640" y="1628800"/>
          <a:ext cx="6192688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7307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979712" y="476672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OSSERVARE E LEGGERE IMMAGINI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0349251"/>
              </p:ext>
            </p:extLst>
          </p:nvPr>
        </p:nvGraphicFramePr>
        <p:xfrm>
          <a:off x="1547664" y="1484784"/>
          <a:ext cx="576064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79267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979712" y="537119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INTERVENIRE E TRASFORMARE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5312360"/>
              </p:ext>
            </p:extLst>
          </p:nvPr>
        </p:nvGraphicFramePr>
        <p:xfrm>
          <a:off x="1547664" y="1700808"/>
          <a:ext cx="6336704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01999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1979712" y="537119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ANALIZZARE RELAZIONI, DATI E PREVISIONI</a:t>
            </a:r>
            <a:endParaRPr lang="it-IT" b="1" dirty="0">
              <a:solidFill>
                <a:srgbClr val="FF0000"/>
              </a:solidFill>
            </a:endParaRPr>
          </a:p>
        </p:txBody>
      </p:sp>
      <p:graphicFrame>
        <p:nvGraphicFramePr>
          <p:cNvPr id="5" name="Gra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1318316"/>
              </p:ext>
            </p:extLst>
          </p:nvPr>
        </p:nvGraphicFramePr>
        <p:xfrm>
          <a:off x="1475656" y="1556792"/>
          <a:ext cx="5832648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692176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265</Words>
  <Application>Microsoft Office PowerPoint</Application>
  <PresentationFormat>Presentazione su schermo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Bruno</dc:creator>
  <cp:lastModifiedBy>Bruno</cp:lastModifiedBy>
  <cp:revision>80</cp:revision>
  <dcterms:created xsi:type="dcterms:W3CDTF">2017-10-22T21:30:01Z</dcterms:created>
  <dcterms:modified xsi:type="dcterms:W3CDTF">2018-06-19T17:16:10Z</dcterms:modified>
</cp:coreProperties>
</file>