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72" r:id="rId7"/>
    <p:sldId id="265" r:id="rId8"/>
    <p:sldId id="273" r:id="rId9"/>
    <p:sldId id="269" r:id="rId10"/>
    <p:sldId id="270" r:id="rId11"/>
    <p:sldId id="266" r:id="rId12"/>
    <p:sldId id="267" r:id="rId13"/>
    <p:sldId id="268" r:id="rId14"/>
    <p:sldId id="260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14</c:v>
                </c:pt>
                <c:pt idx="1">
                  <c:v>56</c:v>
                </c:pt>
                <c:pt idx="2">
                  <c:v>31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730112"/>
        <c:axId val="33048832"/>
      </c:barChart>
      <c:catAx>
        <c:axId val="327301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3048832"/>
        <c:crosses val="autoZero"/>
        <c:auto val="1"/>
        <c:lblAlgn val="ctr"/>
        <c:lblOffset val="100"/>
        <c:noMultiLvlLbl val="0"/>
      </c:catAx>
      <c:valAx>
        <c:axId val="33048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7301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Comunicaz nella madrelingua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Foglio1!$A$3:$A$6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Foglio1!$B$3:$B$6</c:f>
              <c:numCache>
                <c:formatCode>General</c:formatCode>
                <c:ptCount val="4"/>
                <c:pt idx="0">
                  <c:v>21</c:v>
                </c:pt>
                <c:pt idx="1">
                  <c:v>53</c:v>
                </c:pt>
                <c:pt idx="2">
                  <c:v>30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487872"/>
        <c:axId val="32834304"/>
      </c:barChart>
      <c:catAx>
        <c:axId val="334878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2834304"/>
        <c:crosses val="autoZero"/>
        <c:auto val="1"/>
        <c:lblAlgn val="ctr"/>
        <c:lblOffset val="100"/>
        <c:noMultiLvlLbl val="0"/>
      </c:catAx>
      <c:valAx>
        <c:axId val="32834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4878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Foglio1!$F$2</c:f>
              <c:strCache>
                <c:ptCount val="1"/>
                <c:pt idx="0">
                  <c:v>Comunicaz nella ling stran inglese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Foglio1!$E$3:$E$6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Foglio1!$F$3:$F$6</c:f>
              <c:numCache>
                <c:formatCode>General</c:formatCode>
                <c:ptCount val="4"/>
                <c:pt idx="0">
                  <c:v>28</c:v>
                </c:pt>
                <c:pt idx="1">
                  <c:v>49</c:v>
                </c:pt>
                <c:pt idx="2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880128"/>
        <c:axId val="32881664"/>
      </c:barChart>
      <c:catAx>
        <c:axId val="328801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32881664"/>
        <c:crosses val="autoZero"/>
        <c:auto val="1"/>
        <c:lblAlgn val="ctr"/>
        <c:lblOffset val="100"/>
        <c:noMultiLvlLbl val="0"/>
      </c:catAx>
      <c:valAx>
        <c:axId val="32881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8801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Foglio1!$K$2</c:f>
              <c:strCache>
                <c:ptCount val="1"/>
                <c:pt idx="0">
                  <c:v>comunicaz nella ling stran francese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Foglio1!$J$3:$J$6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Foglio1!$K$3:$K$6</c:f>
              <c:numCache>
                <c:formatCode>General</c:formatCode>
                <c:ptCount val="4"/>
                <c:pt idx="0">
                  <c:v>29</c:v>
                </c:pt>
                <c:pt idx="1">
                  <c:v>39</c:v>
                </c:pt>
                <c:pt idx="2">
                  <c:v>33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86272"/>
        <c:axId val="34088064"/>
      </c:barChart>
      <c:catAx>
        <c:axId val="340862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4088064"/>
        <c:crosses val="autoZero"/>
        <c:auto val="1"/>
        <c:lblAlgn val="ctr"/>
        <c:lblOffset val="100"/>
        <c:noMultiLvlLbl val="0"/>
      </c:catAx>
      <c:valAx>
        <c:axId val="34088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0862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Foglio1!$B$9</c:f>
              <c:strCache>
                <c:ptCount val="1"/>
                <c:pt idx="0">
                  <c:v>Compet. Di base matemat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Foglio1!$A$10:$A$13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Foglio1!$B$10:$B$13</c:f>
              <c:numCache>
                <c:formatCode>General</c:formatCode>
                <c:ptCount val="4"/>
                <c:pt idx="0">
                  <c:v>27</c:v>
                </c:pt>
                <c:pt idx="1">
                  <c:v>45</c:v>
                </c:pt>
                <c:pt idx="2">
                  <c:v>25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30400"/>
        <c:axId val="33831936"/>
      </c:barChart>
      <c:catAx>
        <c:axId val="338304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3831936"/>
        <c:crosses val="autoZero"/>
        <c:auto val="1"/>
        <c:lblAlgn val="ctr"/>
        <c:lblOffset val="100"/>
        <c:noMultiLvlLbl val="0"/>
      </c:catAx>
      <c:valAx>
        <c:axId val="33831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830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Foglio1!$F$9</c:f>
              <c:strCache>
                <c:ptCount val="1"/>
                <c:pt idx="0">
                  <c:v>Compet di base scienze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Foglio1!$E$10:$E$13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Foglio1!$F$10:$F$13</c:f>
              <c:numCache>
                <c:formatCode>General</c:formatCode>
                <c:ptCount val="4"/>
                <c:pt idx="0">
                  <c:v>30</c:v>
                </c:pt>
                <c:pt idx="1">
                  <c:v>43</c:v>
                </c:pt>
                <c:pt idx="2">
                  <c:v>30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52800"/>
        <c:axId val="34153600"/>
      </c:barChart>
      <c:catAx>
        <c:axId val="338528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4153600"/>
        <c:crosses val="autoZero"/>
        <c:auto val="1"/>
        <c:lblAlgn val="ctr"/>
        <c:lblOffset val="100"/>
        <c:noMultiLvlLbl val="0"/>
      </c:catAx>
      <c:valAx>
        <c:axId val="34153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8528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Foglio1!$K$8</c:f>
              <c:strCache>
                <c:ptCount val="1"/>
                <c:pt idx="0">
                  <c:v>Compet di base tecnologia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Foglio1!$J$9:$J$12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Foglio1!$K$9:$K$12</c:f>
              <c:numCache>
                <c:formatCode>General</c:formatCode>
                <c:ptCount val="4"/>
                <c:pt idx="0">
                  <c:v>12</c:v>
                </c:pt>
                <c:pt idx="1">
                  <c:v>60</c:v>
                </c:pt>
                <c:pt idx="2">
                  <c:v>29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292864"/>
        <c:axId val="34294400"/>
      </c:barChart>
      <c:catAx>
        <c:axId val="342928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4294400"/>
        <c:crosses val="autoZero"/>
        <c:auto val="1"/>
        <c:lblAlgn val="ctr"/>
        <c:lblOffset val="100"/>
        <c:noMultiLvlLbl val="0"/>
      </c:catAx>
      <c:valAx>
        <c:axId val="342944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2928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Foglio1!$B$15</c:f>
              <c:strCache>
                <c:ptCount val="1"/>
                <c:pt idx="0">
                  <c:v>Compet digitali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Foglio1!$A$16:$A$19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Foglio1!$B$16:$B$19</c:f>
              <c:numCache>
                <c:formatCode>General</c:formatCode>
                <c:ptCount val="4"/>
                <c:pt idx="0">
                  <c:v>17</c:v>
                </c:pt>
                <c:pt idx="1">
                  <c:v>58</c:v>
                </c:pt>
                <c:pt idx="2">
                  <c:v>27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055488"/>
        <c:axId val="37061376"/>
      </c:barChart>
      <c:catAx>
        <c:axId val="37055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7061376"/>
        <c:crosses val="autoZero"/>
        <c:auto val="1"/>
        <c:lblAlgn val="ctr"/>
        <c:lblOffset val="100"/>
        <c:noMultiLvlLbl val="0"/>
      </c:catAx>
      <c:valAx>
        <c:axId val="37061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0554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Foglio1!$F$15</c:f>
              <c:strCache>
                <c:ptCount val="1"/>
                <c:pt idx="0">
                  <c:v>Impar ad impar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Foglio1!$E$16:$E$19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Foglio1!$F$16:$F$19</c:f>
              <c:numCache>
                <c:formatCode>General</c:formatCode>
                <c:ptCount val="4"/>
                <c:pt idx="0">
                  <c:v>23</c:v>
                </c:pt>
                <c:pt idx="1">
                  <c:v>47</c:v>
                </c:pt>
                <c:pt idx="2">
                  <c:v>32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766272"/>
        <c:axId val="37767808"/>
      </c:barChart>
      <c:catAx>
        <c:axId val="377662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7767808"/>
        <c:crosses val="autoZero"/>
        <c:auto val="1"/>
        <c:lblAlgn val="ctr"/>
        <c:lblOffset val="100"/>
        <c:noMultiLvlLbl val="0"/>
      </c:catAx>
      <c:valAx>
        <c:axId val="37767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7662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Foglio1!$K$15</c:f>
              <c:strCache>
                <c:ptCount val="1"/>
                <c:pt idx="0">
                  <c:v>Compet socialie civiche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Foglio1!$J$16:$J$19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Foglio1!$K$16:$K$19</c:f>
              <c:numCache>
                <c:formatCode>General</c:formatCode>
                <c:ptCount val="4"/>
                <c:pt idx="0">
                  <c:v>32</c:v>
                </c:pt>
                <c:pt idx="1">
                  <c:v>46</c:v>
                </c:pt>
                <c:pt idx="2">
                  <c:v>25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024704"/>
        <c:axId val="38026240"/>
      </c:barChart>
      <c:catAx>
        <c:axId val="380247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8026240"/>
        <c:crosses val="autoZero"/>
        <c:auto val="1"/>
        <c:lblAlgn val="ctr"/>
        <c:lblOffset val="100"/>
        <c:noMultiLvlLbl val="0"/>
      </c:catAx>
      <c:valAx>
        <c:axId val="38026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0247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 ALUNNI </a:t>
                    </a:r>
                    <a:r>
                      <a:rPr lang="en-US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10 ALUNNI </a:t>
                    </a:r>
                    <a:r>
                      <a:rPr lang="en-US"/>
                      <a:t>59%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5 ALUNNI </a:t>
                    </a:r>
                    <a:r>
                      <a:rPr lang="en-US" dirty="0"/>
                      <a:t>29%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Foglio1!$A$3:$A$5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Foglio1!$B$3:$B$5</c:f>
              <c:numCache>
                <c:formatCode>General</c:formatCode>
                <c:ptCount val="3"/>
                <c:pt idx="0">
                  <c:v>2</c:v>
                </c:pt>
                <c:pt idx="1">
                  <c:v>10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Foglio1!$B$21</c:f>
              <c:strCache>
                <c:ptCount val="1"/>
                <c:pt idx="0">
                  <c:v>Spirito d' iniziativa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Foglio1!$A$22:$A$25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Foglio1!$B$22:$B$25</c:f>
              <c:numCache>
                <c:formatCode>General</c:formatCode>
                <c:ptCount val="4"/>
                <c:pt idx="0">
                  <c:v>24</c:v>
                </c:pt>
                <c:pt idx="1">
                  <c:v>51</c:v>
                </c:pt>
                <c:pt idx="2">
                  <c:v>25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055296"/>
        <c:axId val="38089856"/>
      </c:barChart>
      <c:catAx>
        <c:axId val="38055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8089856"/>
        <c:crosses val="autoZero"/>
        <c:auto val="1"/>
        <c:lblAlgn val="ctr"/>
        <c:lblOffset val="100"/>
        <c:noMultiLvlLbl val="0"/>
      </c:catAx>
      <c:valAx>
        <c:axId val="38089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0552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Foglio1!$F$21</c:f>
              <c:strCache>
                <c:ptCount val="1"/>
                <c:pt idx="0">
                  <c:v>Consap ed espress cult storia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Foglio1!$E$22:$E$25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Foglio1!$F$22:$F$25</c:f>
              <c:numCache>
                <c:formatCode>General</c:formatCode>
                <c:ptCount val="4"/>
                <c:pt idx="0">
                  <c:v>24</c:v>
                </c:pt>
                <c:pt idx="1">
                  <c:v>52</c:v>
                </c:pt>
                <c:pt idx="2">
                  <c:v>25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110720"/>
        <c:axId val="38112256"/>
      </c:barChart>
      <c:catAx>
        <c:axId val="381107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8112256"/>
        <c:crosses val="autoZero"/>
        <c:auto val="1"/>
        <c:lblAlgn val="ctr"/>
        <c:lblOffset val="100"/>
        <c:noMultiLvlLbl val="0"/>
      </c:catAx>
      <c:valAx>
        <c:axId val="38112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1107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Foglio1!$K$21</c:f>
              <c:strCache>
                <c:ptCount val="1"/>
                <c:pt idx="0">
                  <c:v>Consap ed espress cult geog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Foglio1!$J$22:$J$25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Foglio1!$K$22:$K$25</c:f>
              <c:numCache>
                <c:formatCode>General</c:formatCode>
                <c:ptCount val="4"/>
                <c:pt idx="0">
                  <c:v>27</c:v>
                </c:pt>
                <c:pt idx="1">
                  <c:v>45</c:v>
                </c:pt>
                <c:pt idx="2">
                  <c:v>32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133120"/>
        <c:axId val="38171776"/>
      </c:barChart>
      <c:catAx>
        <c:axId val="381331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8171776"/>
        <c:crosses val="autoZero"/>
        <c:auto val="1"/>
        <c:lblAlgn val="ctr"/>
        <c:lblOffset val="100"/>
        <c:noMultiLvlLbl val="0"/>
      </c:catAx>
      <c:valAx>
        <c:axId val="38171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133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Foglio1!$B$27</c:f>
              <c:strCache>
                <c:ptCount val="1"/>
                <c:pt idx="0">
                  <c:v>Consap ed espress cult arte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Foglio1!$A$28:$A$30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Foglio1!$B$28:$B$30</c:f>
              <c:numCache>
                <c:formatCode>General</c:formatCode>
                <c:ptCount val="3"/>
                <c:pt idx="0">
                  <c:v>38</c:v>
                </c:pt>
                <c:pt idx="1">
                  <c:v>42</c:v>
                </c:pt>
                <c:pt idx="2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946880"/>
        <c:axId val="37948416"/>
      </c:barChart>
      <c:catAx>
        <c:axId val="379468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7948416"/>
        <c:crosses val="autoZero"/>
        <c:auto val="1"/>
        <c:lblAlgn val="ctr"/>
        <c:lblOffset val="100"/>
        <c:noMultiLvlLbl val="0"/>
      </c:catAx>
      <c:valAx>
        <c:axId val="37948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946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Foglio1!$F$27</c:f>
              <c:strCache>
                <c:ptCount val="1"/>
                <c:pt idx="0">
                  <c:v>Consap ed espress cult musica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Foglio1!$E$28:$E$31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Foglio1!$F$28:$F$31</c:f>
              <c:numCache>
                <c:formatCode>General</c:formatCode>
                <c:ptCount val="4"/>
                <c:pt idx="0">
                  <c:v>26</c:v>
                </c:pt>
                <c:pt idx="1">
                  <c:v>45</c:v>
                </c:pt>
                <c:pt idx="2">
                  <c:v>27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985664"/>
        <c:axId val="89343104"/>
      </c:barChart>
      <c:catAx>
        <c:axId val="379856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89343104"/>
        <c:crosses val="autoZero"/>
        <c:auto val="1"/>
        <c:lblAlgn val="ctr"/>
        <c:lblOffset val="100"/>
        <c:noMultiLvlLbl val="0"/>
      </c:catAx>
      <c:valAx>
        <c:axId val="89343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9856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Foglio1!$K$27</c:f>
              <c:strCache>
                <c:ptCount val="1"/>
                <c:pt idx="0">
                  <c:v>Consap ed espress cult ed. fisica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Foglio1!$J$28:$J$31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Foglio1!$K$28:$K$31</c:f>
              <c:numCache>
                <c:formatCode>General</c:formatCode>
                <c:ptCount val="4"/>
                <c:pt idx="0">
                  <c:v>22</c:v>
                </c:pt>
                <c:pt idx="1">
                  <c:v>61</c:v>
                </c:pt>
                <c:pt idx="2">
                  <c:v>21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363968"/>
        <c:axId val="89365504"/>
      </c:barChart>
      <c:catAx>
        <c:axId val="893639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89365504"/>
        <c:crosses val="autoZero"/>
        <c:auto val="1"/>
        <c:lblAlgn val="ctr"/>
        <c:lblOffset val="100"/>
        <c:noMultiLvlLbl val="0"/>
      </c:catAx>
      <c:valAx>
        <c:axId val="89365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93639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Foglio1!$B$33</c:f>
              <c:strCache>
                <c:ptCount val="1"/>
                <c:pt idx="0">
                  <c:v>Consap ed espress cult irc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Foglio1!$A$34:$A$36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Foglio1!$B$34:$B$36</c:f>
              <c:numCache>
                <c:formatCode>General</c:formatCode>
                <c:ptCount val="3"/>
                <c:pt idx="0">
                  <c:v>46</c:v>
                </c:pt>
                <c:pt idx="1">
                  <c:v>36</c:v>
                </c:pt>
                <c:pt idx="2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427328"/>
        <c:axId val="89429120"/>
      </c:barChart>
      <c:catAx>
        <c:axId val="89427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89429120"/>
        <c:crosses val="autoZero"/>
        <c:auto val="1"/>
        <c:lblAlgn val="ctr"/>
        <c:lblOffset val="100"/>
        <c:noMultiLvlLbl val="0"/>
      </c:catAx>
      <c:valAx>
        <c:axId val="894291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9427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 ALUNNI </a:t>
                    </a:r>
                    <a:r>
                      <a:rPr lang="en-US"/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 ALUNNI </a:t>
                    </a:r>
                    <a:r>
                      <a:rPr lang="en-US"/>
                      <a:t>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9 ALUNNI </a:t>
                    </a:r>
                    <a:r>
                      <a:rPr lang="en-US"/>
                      <a:t>47%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Foglio1!$A$3:$A$5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Foglio1!$B$3:$B$5</c:f>
              <c:numCache>
                <c:formatCode>General</c:formatCode>
                <c:ptCount val="3"/>
                <c:pt idx="0">
                  <c:v>4</c:v>
                </c:pt>
                <c:pt idx="1">
                  <c:v>6</c:v>
                </c:pt>
                <c:pt idx="2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 ALUNNI </a:t>
                    </a:r>
                    <a:r>
                      <a:rPr lang="en-US"/>
                      <a:t>37%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12 ALUNNI </a:t>
                    </a:r>
                    <a:r>
                      <a:rPr lang="en-US"/>
                      <a:t>50%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 ALUNNI </a:t>
                    </a:r>
                    <a:r>
                      <a:rPr lang="en-US"/>
                      <a:t>13%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Foglio1!$A$3:$A$5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Foglio1!$B$3:$B$5</c:f>
              <c:numCache>
                <c:formatCode>General</c:formatCode>
                <c:ptCount val="3"/>
                <c:pt idx="0">
                  <c:v>9</c:v>
                </c:pt>
                <c:pt idx="1">
                  <c:v>12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 ALUNNI </a:t>
                    </a:r>
                    <a:r>
                      <a:rPr lang="en-US"/>
                      <a:t>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15 ALUNNI </a:t>
                    </a:r>
                    <a:r>
                      <a:rPr lang="en-US"/>
                      <a:t>60%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 ALUNNI </a:t>
                    </a:r>
                    <a:r>
                      <a:rPr lang="en-US"/>
                      <a:t>16%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Foglio1!$A$3:$A$5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Foglio1!$B$3:$B$5</c:f>
              <c:numCache>
                <c:formatCode>General</c:formatCode>
                <c:ptCount val="3"/>
                <c:pt idx="0">
                  <c:v>6</c:v>
                </c:pt>
                <c:pt idx="1">
                  <c:v>15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15%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12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60%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5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Foglio1!$A$35:$A$37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Foglio1!$B$35:$B$37</c:f>
              <c:numCache>
                <c:formatCode>General</c:formatCode>
                <c:ptCount val="3"/>
                <c:pt idx="0">
                  <c:v>3</c:v>
                </c:pt>
                <c:pt idx="1">
                  <c:v>12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24 ALUNNI </a:t>
                    </a:r>
                    <a:r>
                      <a:rPr lang="en-US"/>
                      <a:t>23%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55 ALUNNI </a:t>
                    </a:r>
                    <a:r>
                      <a:rPr lang="en-US"/>
                      <a:t>52%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26 ALUNNI </a:t>
                    </a:r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Foglio1!$A$35:$A$37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Foglio1!$B$35:$B$37</c:f>
              <c:numCache>
                <c:formatCode>General</c:formatCode>
                <c:ptCount val="3"/>
                <c:pt idx="0">
                  <c:v>24</c:v>
                </c:pt>
                <c:pt idx="1">
                  <c:v>55</c:v>
                </c:pt>
                <c:pt idx="2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Foglio1!$A$35:$A$37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Foglio1!$B$35:$B$37</c:f>
              <c:numCache>
                <c:formatCode>General</c:formatCode>
                <c:ptCount val="3"/>
                <c:pt idx="0">
                  <c:v>24</c:v>
                </c:pt>
                <c:pt idx="1">
                  <c:v>55</c:v>
                </c:pt>
                <c:pt idx="2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049600"/>
        <c:axId val="33055488"/>
      </c:barChart>
      <c:catAx>
        <c:axId val="33049600"/>
        <c:scaling>
          <c:orientation val="minMax"/>
        </c:scaling>
        <c:delete val="0"/>
        <c:axPos val="b"/>
        <c:majorTickMark val="out"/>
        <c:minorTickMark val="none"/>
        <c:tickLblPos val="nextTo"/>
        <c:crossAx val="33055488"/>
        <c:crosses val="autoZero"/>
        <c:auto val="1"/>
        <c:lblAlgn val="ctr"/>
        <c:lblOffset val="100"/>
        <c:noMultiLvlLbl val="0"/>
      </c:catAx>
      <c:valAx>
        <c:axId val="33055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0496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5414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509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3674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973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03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278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6579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94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243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360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7769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C07FF-AA28-4030-936F-B2F249723480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14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/>
        </p:nvSpPr>
        <p:spPr>
          <a:xfrm>
            <a:off x="685800" y="980728"/>
            <a:ext cx="7772400" cy="4320480"/>
          </a:xfrm>
          <a:prstGeom prst="rect">
            <a:avLst/>
          </a:prstGeom>
          <a:ln w="3175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solidFill>
                  <a:srgbClr val="FF0000"/>
                </a:solidFill>
              </a:rPr>
              <a:t/>
            </a:r>
            <a:br>
              <a:rPr lang="it-IT" sz="3200" b="1" dirty="0" smtClean="0">
                <a:solidFill>
                  <a:srgbClr val="FF0000"/>
                </a:solidFill>
              </a:rPr>
            </a:b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286000" y="1294308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A.S. 2018-2019</a:t>
            </a: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ISTITUTO COMPRENSIVO </a:t>
            </a:r>
            <a:br>
              <a:rPr lang="it-IT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MUSTI-DIMICCOLI</a:t>
            </a: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SCUOLA </a:t>
            </a:r>
            <a:r>
              <a:rPr lang="it-IT" b="1" dirty="0" smtClean="0">
                <a:solidFill>
                  <a:srgbClr val="FF0000"/>
                </a:solidFill>
              </a:rPr>
              <a:t>SECONDARIA  </a:t>
            </a:r>
            <a:endParaRPr lang="it-IT" b="1" dirty="0">
              <a:solidFill>
                <a:srgbClr val="FF0000"/>
              </a:solidFill>
            </a:endParaRP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CLASSI </a:t>
            </a:r>
            <a:r>
              <a:rPr lang="it-IT" b="1" dirty="0" smtClean="0">
                <a:solidFill>
                  <a:srgbClr val="FF0000"/>
                </a:solidFill>
              </a:rPr>
              <a:t>SECONDE</a:t>
            </a:r>
            <a:r>
              <a:rPr lang="it-IT" b="1" dirty="0">
                <a:solidFill>
                  <a:srgbClr val="FF0000"/>
                </a:solidFill>
              </a:rPr>
              <a:t/>
            </a:r>
            <a:br>
              <a:rPr lang="it-IT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ESITI PROVE  PER COMPETENZE</a:t>
            </a: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COMPITO DI REALTA’</a:t>
            </a: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UDA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«LA SALUTE ME LA MANGIO»</a:t>
            </a:r>
            <a:r>
              <a:rPr lang="it-IT" b="1" dirty="0">
                <a:solidFill>
                  <a:srgbClr val="FF0000"/>
                </a:solidFill>
              </a:rPr>
              <a:t/>
            </a:r>
            <a:br>
              <a:rPr lang="it-IT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ESITI DI SINTESI </a:t>
            </a: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ESITI ANALITICI PER CLASSE</a:t>
            </a: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ESITI DI SINTESI PER INTERCLASSE</a:t>
            </a: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PER CIASCUNA COMPETENZA </a:t>
            </a:r>
          </a:p>
        </p:txBody>
      </p:sp>
    </p:spTree>
    <p:extLst>
      <p:ext uri="{BB962C8B-B14F-4D97-AF65-F5344CB8AC3E}">
        <p14:creationId xmlns:p14="http://schemas.microsoft.com/office/powerpoint/2010/main" val="84682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339752" y="404664"/>
            <a:ext cx="41044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STATISTICA ANALITICA DELLE COMPETENZE </a:t>
            </a: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rgbClr val="FF0000"/>
                </a:solidFill>
              </a:rPr>
              <a:t>A SEGUIRE IL NUMERO DEGLI ALUNNI PER CIASCUNA </a:t>
            </a:r>
            <a:r>
              <a:rPr lang="it-IT" b="1" smtClean="0">
                <a:solidFill>
                  <a:srgbClr val="FF0000"/>
                </a:solidFill>
              </a:rPr>
              <a:t>COMPETENZA </a:t>
            </a:r>
            <a:r>
              <a:rPr lang="it-IT" b="1" smtClean="0">
                <a:solidFill>
                  <a:srgbClr val="FF0000"/>
                </a:solidFill>
              </a:rPr>
              <a:t> DISTINTI PER </a:t>
            </a:r>
            <a:r>
              <a:rPr lang="it-IT" b="1" dirty="0" smtClean="0">
                <a:solidFill>
                  <a:srgbClr val="FF0000"/>
                </a:solidFill>
              </a:rPr>
              <a:t>FASCE DI LIVELLO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4812819"/>
              </p:ext>
            </p:extLst>
          </p:nvPr>
        </p:nvGraphicFramePr>
        <p:xfrm>
          <a:off x="1475656" y="2057400"/>
          <a:ext cx="5832648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0199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8418920"/>
              </p:ext>
            </p:extLst>
          </p:nvPr>
        </p:nvGraphicFramePr>
        <p:xfrm>
          <a:off x="1403648" y="1556792"/>
          <a:ext cx="590465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9217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699583"/>
              </p:ext>
            </p:extLst>
          </p:nvPr>
        </p:nvGraphicFramePr>
        <p:xfrm>
          <a:off x="1259632" y="1412776"/>
          <a:ext cx="619268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1693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9839343"/>
              </p:ext>
            </p:extLst>
          </p:nvPr>
        </p:nvGraphicFramePr>
        <p:xfrm>
          <a:off x="1331640" y="1340768"/>
          <a:ext cx="590465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7814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8070591"/>
              </p:ext>
            </p:extLst>
          </p:nvPr>
        </p:nvGraphicFramePr>
        <p:xfrm>
          <a:off x="1691680" y="1484784"/>
          <a:ext cx="561662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6725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1219220"/>
              </p:ext>
            </p:extLst>
          </p:nvPr>
        </p:nvGraphicFramePr>
        <p:xfrm>
          <a:off x="1763688" y="2057400"/>
          <a:ext cx="5760640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6052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3343287"/>
              </p:ext>
            </p:extLst>
          </p:nvPr>
        </p:nvGraphicFramePr>
        <p:xfrm>
          <a:off x="1403648" y="1484784"/>
          <a:ext cx="597666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4263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79208"/>
              </p:ext>
            </p:extLst>
          </p:nvPr>
        </p:nvGraphicFramePr>
        <p:xfrm>
          <a:off x="1547664" y="1340768"/>
          <a:ext cx="583264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2676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9015626"/>
              </p:ext>
            </p:extLst>
          </p:nvPr>
        </p:nvGraphicFramePr>
        <p:xfrm>
          <a:off x="1403648" y="1772816"/>
          <a:ext cx="612068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2741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8294394"/>
              </p:ext>
            </p:extLst>
          </p:nvPr>
        </p:nvGraphicFramePr>
        <p:xfrm>
          <a:off x="1547664" y="2057400"/>
          <a:ext cx="6048672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3318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513453"/>
              </p:ext>
            </p:extLst>
          </p:nvPr>
        </p:nvGraphicFramePr>
        <p:xfrm>
          <a:off x="1259632" y="1484784"/>
          <a:ext cx="597666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1115616" y="404664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srgbClr val="FF0000"/>
                </a:solidFill>
              </a:rPr>
              <a:t>2 A</a:t>
            </a:r>
            <a:endParaRPr lang="it-IT" sz="48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3546656"/>
              </p:ext>
            </p:extLst>
          </p:nvPr>
        </p:nvGraphicFramePr>
        <p:xfrm>
          <a:off x="1547664" y="1988840"/>
          <a:ext cx="597666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69427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0858435"/>
              </p:ext>
            </p:extLst>
          </p:nvPr>
        </p:nvGraphicFramePr>
        <p:xfrm>
          <a:off x="1547664" y="1340768"/>
          <a:ext cx="568863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71271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6843849"/>
              </p:ext>
            </p:extLst>
          </p:nvPr>
        </p:nvGraphicFramePr>
        <p:xfrm>
          <a:off x="1619672" y="1340768"/>
          <a:ext cx="568863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8703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5897684"/>
              </p:ext>
            </p:extLst>
          </p:nvPr>
        </p:nvGraphicFramePr>
        <p:xfrm>
          <a:off x="1619672" y="1052736"/>
          <a:ext cx="561662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97307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0019567"/>
              </p:ext>
            </p:extLst>
          </p:nvPr>
        </p:nvGraphicFramePr>
        <p:xfrm>
          <a:off x="1691680" y="1196752"/>
          <a:ext cx="547260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69705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1187664"/>
              </p:ext>
            </p:extLst>
          </p:nvPr>
        </p:nvGraphicFramePr>
        <p:xfrm>
          <a:off x="1547664" y="1628800"/>
          <a:ext cx="576064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86106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4471948"/>
              </p:ext>
            </p:extLst>
          </p:nvPr>
        </p:nvGraphicFramePr>
        <p:xfrm>
          <a:off x="1547664" y="1412776"/>
          <a:ext cx="57606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7036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115616" y="404664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srgbClr val="FF0000"/>
                </a:solidFill>
              </a:rPr>
              <a:t>2 B</a:t>
            </a:r>
            <a:endParaRPr lang="it-IT" sz="48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549028"/>
              </p:ext>
            </p:extLst>
          </p:nvPr>
        </p:nvGraphicFramePr>
        <p:xfrm>
          <a:off x="1259632" y="1628800"/>
          <a:ext cx="648072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8247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115616" y="404664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srgbClr val="FF0000"/>
                </a:solidFill>
              </a:rPr>
              <a:t>2 C</a:t>
            </a:r>
            <a:endParaRPr lang="it-IT" sz="48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6409534"/>
              </p:ext>
            </p:extLst>
          </p:nvPr>
        </p:nvGraphicFramePr>
        <p:xfrm>
          <a:off x="1403648" y="1772816"/>
          <a:ext cx="619268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4038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15616" y="404664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srgbClr val="FF0000"/>
                </a:solidFill>
              </a:rPr>
              <a:t>2 D</a:t>
            </a:r>
            <a:endParaRPr lang="it-IT" sz="48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2136728"/>
              </p:ext>
            </p:extLst>
          </p:nvPr>
        </p:nvGraphicFramePr>
        <p:xfrm>
          <a:off x="1403648" y="1772816"/>
          <a:ext cx="604867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0695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15616" y="404664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srgbClr val="FF0000"/>
                </a:solidFill>
              </a:rPr>
              <a:t>2 E</a:t>
            </a:r>
            <a:endParaRPr lang="it-IT" sz="48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376613"/>
              </p:ext>
            </p:extLst>
          </p:nvPr>
        </p:nvGraphicFramePr>
        <p:xfrm>
          <a:off x="1331640" y="1700808"/>
          <a:ext cx="626469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5303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1763688" y="708073"/>
            <a:ext cx="4968552" cy="123110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VALORE RICORRENTE(MODA) </a:t>
            </a:r>
            <a:r>
              <a:rPr lang="it-IT" b="1" dirty="0" smtClean="0">
                <a:solidFill>
                  <a:srgbClr val="FF0000"/>
                </a:solidFill>
              </a:rPr>
              <a:t>SU   105 ALUNNI  ESAMINATI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VALORE RICORRENTE</a:t>
            </a:r>
            <a:r>
              <a:rPr lang="it-IT" sz="3200" b="1" dirty="0" smtClean="0">
                <a:solidFill>
                  <a:srgbClr val="FF0000"/>
                </a:solidFill>
              </a:rPr>
              <a:t>:   «A»</a:t>
            </a:r>
            <a:endParaRPr lang="it-IT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0152411"/>
              </p:ext>
            </p:extLst>
          </p:nvPr>
        </p:nvGraphicFramePr>
        <p:xfrm>
          <a:off x="1223628" y="2276872"/>
          <a:ext cx="604867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730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215906"/>
              </p:ext>
            </p:extLst>
          </p:nvPr>
        </p:nvGraphicFramePr>
        <p:xfrm>
          <a:off x="899592" y="1484784"/>
          <a:ext cx="662473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483768" y="980728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RIALZO DEGLI ESITI RISPETTO AL 1 QUAD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703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4964540"/>
              </p:ext>
            </p:extLst>
          </p:nvPr>
        </p:nvGraphicFramePr>
        <p:xfrm>
          <a:off x="1619672" y="2057400"/>
          <a:ext cx="5688632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532515"/>
              </p:ext>
            </p:extLst>
          </p:nvPr>
        </p:nvGraphicFramePr>
        <p:xfrm>
          <a:off x="1763688" y="1556792"/>
          <a:ext cx="561662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2483768" y="980728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1 QUADRIMESTRE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2672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187</Words>
  <Application>Microsoft Office PowerPoint</Application>
  <PresentationFormat>Presentazione su schermo (4:3)</PresentationFormat>
  <Paragraphs>59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Bruno</cp:lastModifiedBy>
  <cp:revision>98</cp:revision>
  <dcterms:created xsi:type="dcterms:W3CDTF">2017-10-22T21:30:01Z</dcterms:created>
  <dcterms:modified xsi:type="dcterms:W3CDTF">2019-06-20T22:21:04Z</dcterms:modified>
</cp:coreProperties>
</file>