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4" r:id="rId10"/>
    <p:sldId id="261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</c:f>
              <c:strCache>
                <c:ptCount val="1"/>
                <c:pt idx="0">
                  <c:v>Comunicaz nella ling stran inglese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Foglio1!$E$3:$E$6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Foglio1!$F$3:$F$6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37888"/>
        <c:axId val="32201344"/>
      </c:barChart>
      <c:catAx>
        <c:axId val="3203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2201344"/>
        <c:crosses val="autoZero"/>
        <c:auto val="1"/>
        <c:lblAlgn val="ctr"/>
        <c:lblOffset val="100"/>
        <c:noMultiLvlLbl val="0"/>
      </c:catAx>
      <c:valAx>
        <c:axId val="3220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037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</c:f>
              <c:strCache>
                <c:ptCount val="1"/>
                <c:pt idx="0">
                  <c:v>comunicaz nella ling stran francese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Foglio1!$J$3:$J$6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Foglio1!$K$3:$K$6</c:f>
              <c:numCache>
                <c:formatCode>General</c:formatCode>
                <c:ptCount val="4"/>
                <c:pt idx="0">
                  <c:v>13</c:v>
                </c:pt>
                <c:pt idx="1">
                  <c:v>29</c:v>
                </c:pt>
                <c:pt idx="2">
                  <c:v>27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12032"/>
        <c:axId val="34413568"/>
      </c:barChart>
      <c:catAx>
        <c:axId val="34412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413568"/>
        <c:crosses val="autoZero"/>
        <c:auto val="1"/>
        <c:lblAlgn val="ctr"/>
        <c:lblOffset val="100"/>
        <c:noMultiLvlLbl val="0"/>
      </c:catAx>
      <c:valAx>
        <c:axId val="3441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12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Foglio1!$B$9</c:f>
              <c:strCache>
                <c:ptCount val="1"/>
                <c:pt idx="0">
                  <c:v>Compet. Di base matemat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Foglio1!$A$10:$A$13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Foglio1!$B$10:$B$13</c:f>
              <c:numCache>
                <c:formatCode>General</c:formatCode>
                <c:ptCount val="4"/>
                <c:pt idx="0">
                  <c:v>12</c:v>
                </c:pt>
                <c:pt idx="1">
                  <c:v>24</c:v>
                </c:pt>
                <c:pt idx="2">
                  <c:v>26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63104"/>
        <c:axId val="34468992"/>
      </c:barChart>
      <c:catAx>
        <c:axId val="34463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468992"/>
        <c:crosses val="autoZero"/>
        <c:auto val="1"/>
        <c:lblAlgn val="ctr"/>
        <c:lblOffset val="100"/>
        <c:noMultiLvlLbl val="0"/>
      </c:catAx>
      <c:valAx>
        <c:axId val="3446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63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Foglio1!$F$9</c:f>
              <c:strCache>
                <c:ptCount val="1"/>
                <c:pt idx="0">
                  <c:v>Compet di base scienze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Foglio1!$E$10:$E$13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Foglio1!$F$10:$F$13</c:f>
              <c:numCache>
                <c:formatCode>General</c:formatCode>
                <c:ptCount val="4"/>
                <c:pt idx="0">
                  <c:v>13</c:v>
                </c:pt>
                <c:pt idx="1">
                  <c:v>23</c:v>
                </c:pt>
                <c:pt idx="2">
                  <c:v>28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506240"/>
        <c:axId val="34507776"/>
      </c:barChart>
      <c:catAx>
        <c:axId val="34506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507776"/>
        <c:crosses val="autoZero"/>
        <c:auto val="1"/>
        <c:lblAlgn val="ctr"/>
        <c:lblOffset val="100"/>
        <c:noMultiLvlLbl val="0"/>
      </c:catAx>
      <c:valAx>
        <c:axId val="3450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50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Foglio1!$K$8</c:f>
              <c:strCache>
                <c:ptCount val="1"/>
                <c:pt idx="0">
                  <c:v>Compet di base tecnologia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Foglio1!$J$9:$J$12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Foglio1!$K$9:$K$12</c:f>
              <c:numCache>
                <c:formatCode>General</c:formatCode>
                <c:ptCount val="4"/>
                <c:pt idx="0">
                  <c:v>15</c:v>
                </c:pt>
                <c:pt idx="1">
                  <c:v>34</c:v>
                </c:pt>
                <c:pt idx="2">
                  <c:v>21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561408"/>
        <c:axId val="34571392"/>
      </c:barChart>
      <c:catAx>
        <c:axId val="34561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571392"/>
        <c:crosses val="autoZero"/>
        <c:auto val="1"/>
        <c:lblAlgn val="ctr"/>
        <c:lblOffset val="100"/>
        <c:noMultiLvlLbl val="0"/>
      </c:catAx>
      <c:valAx>
        <c:axId val="34571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561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Foglio1!$B$15</c:f>
              <c:strCache>
                <c:ptCount val="1"/>
                <c:pt idx="0">
                  <c:v>Compet digitali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Foglio1!$B$16:$B$19</c:f>
              <c:numCache>
                <c:formatCode>General</c:formatCode>
                <c:ptCount val="4"/>
                <c:pt idx="0">
                  <c:v>17</c:v>
                </c:pt>
                <c:pt idx="1">
                  <c:v>31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37536"/>
        <c:axId val="34357632"/>
      </c:barChart>
      <c:catAx>
        <c:axId val="34337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357632"/>
        <c:crosses val="autoZero"/>
        <c:auto val="1"/>
        <c:lblAlgn val="ctr"/>
        <c:lblOffset val="100"/>
        <c:noMultiLvlLbl val="0"/>
      </c:catAx>
      <c:valAx>
        <c:axId val="34357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3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19</c:v>
                </c:pt>
                <c:pt idx="1">
                  <c:v>26</c:v>
                </c:pt>
                <c:pt idx="2">
                  <c:v>28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588928"/>
        <c:axId val="34619392"/>
      </c:barChart>
      <c:catAx>
        <c:axId val="34588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619392"/>
        <c:crosses val="autoZero"/>
        <c:auto val="1"/>
        <c:lblAlgn val="ctr"/>
        <c:lblOffset val="100"/>
        <c:noMultiLvlLbl val="0"/>
      </c:catAx>
      <c:valAx>
        <c:axId val="34619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588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39264"/>
        <c:axId val="34940800"/>
      </c:barChart>
      <c:catAx>
        <c:axId val="3493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940800"/>
        <c:crosses val="autoZero"/>
        <c:auto val="1"/>
        <c:lblAlgn val="ctr"/>
        <c:lblOffset val="100"/>
        <c:noMultiLvlLbl val="0"/>
      </c:catAx>
      <c:valAx>
        <c:axId val="3494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939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Spirito d' iniziativa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Foglio1!$B$22:$B$25</c:f>
              <c:numCache>
                <c:formatCode>General</c:formatCode>
                <c:ptCount val="4"/>
                <c:pt idx="0">
                  <c:v>12</c:v>
                </c:pt>
                <c:pt idx="1">
                  <c:v>39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82144"/>
        <c:axId val="34992128"/>
      </c:barChart>
      <c:catAx>
        <c:axId val="34982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992128"/>
        <c:crosses val="autoZero"/>
        <c:auto val="1"/>
        <c:lblAlgn val="ctr"/>
        <c:lblOffset val="100"/>
        <c:noMultiLvlLbl val="0"/>
      </c:catAx>
      <c:valAx>
        <c:axId val="34992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982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Foglio1!$F$21</c:f>
              <c:strCache>
                <c:ptCount val="1"/>
                <c:pt idx="0">
                  <c:v>Consap ed espress cult storia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Foglio1!$E$22:$E$25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Foglio1!$F$22:$F$25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23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52960"/>
        <c:axId val="35354496"/>
      </c:barChart>
      <c:catAx>
        <c:axId val="35352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5354496"/>
        <c:crosses val="autoZero"/>
        <c:auto val="1"/>
        <c:lblAlgn val="ctr"/>
        <c:lblOffset val="100"/>
        <c:noMultiLvlLbl val="0"/>
      </c:catAx>
      <c:valAx>
        <c:axId val="35354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5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Foglio1!$K$21</c:f>
              <c:strCache>
                <c:ptCount val="1"/>
                <c:pt idx="0">
                  <c:v>Consap ed espress cult geog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Foglio1!$J$22:$J$25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Foglio1!$K$22:$K$25</c:f>
              <c:numCache>
                <c:formatCode>General</c:formatCode>
                <c:ptCount val="4"/>
                <c:pt idx="0">
                  <c:v>18</c:v>
                </c:pt>
                <c:pt idx="1">
                  <c:v>29</c:v>
                </c:pt>
                <c:pt idx="2">
                  <c:v>24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11392"/>
        <c:axId val="85217280"/>
      </c:barChart>
      <c:catAx>
        <c:axId val="8521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5217280"/>
        <c:crosses val="autoZero"/>
        <c:auto val="1"/>
        <c:lblAlgn val="ctr"/>
        <c:lblOffset val="100"/>
        <c:noMultiLvlLbl val="0"/>
      </c:catAx>
      <c:valAx>
        <c:axId val="8521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211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Foglio1!$B$27</c:f>
              <c:strCache>
                <c:ptCount val="1"/>
                <c:pt idx="0">
                  <c:v>Consap ed espress cult arte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Foglio1!$A$28:$A$31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Foglio1!$B$28:$B$31</c:f>
              <c:numCache>
                <c:formatCode>General</c:formatCode>
                <c:ptCount val="4"/>
                <c:pt idx="0">
                  <c:v>12</c:v>
                </c:pt>
                <c:pt idx="1">
                  <c:v>26</c:v>
                </c:pt>
                <c:pt idx="2">
                  <c:v>35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52576"/>
        <c:axId val="85235584"/>
      </c:barChart>
      <c:catAx>
        <c:axId val="7975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5235584"/>
        <c:crosses val="autoZero"/>
        <c:auto val="1"/>
        <c:lblAlgn val="ctr"/>
        <c:lblOffset val="100"/>
        <c:noMultiLvlLbl val="0"/>
      </c:catAx>
      <c:valAx>
        <c:axId val="85235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752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Foglio1!$F$27</c:f>
              <c:strCache>
                <c:ptCount val="1"/>
                <c:pt idx="0">
                  <c:v>Consap ed espress cult musica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Foglio1!$E$28:$E$31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Foglio1!$F$28:$F$31</c:f>
              <c:numCache>
                <c:formatCode>General</c:formatCode>
                <c:ptCount val="4"/>
                <c:pt idx="0">
                  <c:v>13</c:v>
                </c:pt>
                <c:pt idx="1">
                  <c:v>29</c:v>
                </c:pt>
                <c:pt idx="2">
                  <c:v>24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966336"/>
        <c:axId val="93967872"/>
      </c:barChart>
      <c:catAx>
        <c:axId val="9396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93967872"/>
        <c:crosses val="autoZero"/>
        <c:auto val="1"/>
        <c:lblAlgn val="ctr"/>
        <c:lblOffset val="100"/>
        <c:noMultiLvlLbl val="0"/>
      </c:catAx>
      <c:valAx>
        <c:axId val="93967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966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Foglio1!$K$27</c:f>
              <c:strCache>
                <c:ptCount val="1"/>
                <c:pt idx="0">
                  <c:v>Consap ed espress cult ed. fisica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Foglio1!$J$28:$J$31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Foglio1!$K$28:$K$31</c:f>
              <c:numCache>
                <c:formatCode>General</c:formatCode>
                <c:ptCount val="4"/>
                <c:pt idx="0">
                  <c:v>23</c:v>
                </c:pt>
                <c:pt idx="1">
                  <c:v>42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15744"/>
        <c:axId val="100421632"/>
      </c:barChart>
      <c:catAx>
        <c:axId val="10041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100421632"/>
        <c:crosses val="autoZero"/>
        <c:auto val="1"/>
        <c:lblAlgn val="ctr"/>
        <c:lblOffset val="100"/>
        <c:noMultiLvlLbl val="0"/>
      </c:catAx>
      <c:valAx>
        <c:axId val="100421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415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Foglio1!$B$33</c:f>
              <c:strCache>
                <c:ptCount val="1"/>
                <c:pt idx="0">
                  <c:v>Consap ed espress cult irc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Foglio1!$A$34:$A$37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Foglio1!$B$34:$B$37</c:f>
              <c:numCache>
                <c:formatCode>General</c:formatCode>
                <c:ptCount val="4"/>
                <c:pt idx="0">
                  <c:v>27</c:v>
                </c:pt>
                <c:pt idx="1">
                  <c:v>26</c:v>
                </c:pt>
                <c:pt idx="2">
                  <c:v>22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75264"/>
        <c:axId val="100476800"/>
      </c:barChart>
      <c:catAx>
        <c:axId val="100475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100476800"/>
        <c:crosses val="autoZero"/>
        <c:auto val="1"/>
        <c:lblAlgn val="ctr"/>
        <c:lblOffset val="100"/>
        <c:noMultiLvlLbl val="0"/>
      </c:catAx>
      <c:valAx>
        <c:axId val="10047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475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11 ALUNNI </a:t>
                    </a:r>
                    <a:r>
                      <a:rPr lang="en-US"/>
                      <a:t>55%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5</c:v>
                </c:pt>
                <c:pt idx="1">
                  <c:v>11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17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32 ALUNNI </a:t>
                    </a:r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27 ALUNNI </a:t>
                    </a:r>
                    <a:r>
                      <a:rPr lang="en-US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17</c:v>
                </c:pt>
                <c:pt idx="1">
                  <c:v>32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17</c:v>
                </c:pt>
                <c:pt idx="1">
                  <c:v>32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9136"/>
        <c:axId val="6060672"/>
      </c:barChart>
      <c:catAx>
        <c:axId val="6059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6060672"/>
        <c:crosses val="autoZero"/>
        <c:auto val="1"/>
        <c:lblAlgn val="ctr"/>
        <c:lblOffset val="100"/>
        <c:noMultiLvlLbl val="0"/>
      </c:catAx>
      <c:valAx>
        <c:axId val="6060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5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11</c:v>
                </c:pt>
                <c:pt idx="1">
                  <c:v>34</c:v>
                </c:pt>
                <c:pt idx="2">
                  <c:v>30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42304"/>
        <c:axId val="31843840"/>
      </c:barChart>
      <c:catAx>
        <c:axId val="31842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1843840"/>
        <c:crosses val="autoZero"/>
        <c:auto val="1"/>
        <c:lblAlgn val="ctr"/>
        <c:lblOffset val="100"/>
        <c:noMultiLvlLbl val="0"/>
      </c:catAx>
      <c:valAx>
        <c:axId val="3184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42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16</c:v>
                </c:pt>
                <c:pt idx="1">
                  <c:v>29</c:v>
                </c:pt>
                <c:pt idx="2">
                  <c:v>24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74080"/>
        <c:axId val="32176000"/>
      </c:barChart>
      <c:catAx>
        <c:axId val="32174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2176000"/>
        <c:crosses val="autoZero"/>
        <c:auto val="1"/>
        <c:lblAlgn val="ctr"/>
        <c:lblOffset val="100"/>
        <c:noMultiLvlLbl val="0"/>
      </c:catAx>
      <c:valAx>
        <c:axId val="3217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74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908720"/>
            <a:ext cx="7772400" cy="4968552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86000" y="15823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A.S. 2018-2019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ISTITUTO COMPRENSIVO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MUSTI-DIMICCOLI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SCUOLA </a:t>
            </a:r>
            <a:r>
              <a:rPr lang="it-IT" b="1" dirty="0" smtClean="0">
                <a:solidFill>
                  <a:srgbClr val="FF0000"/>
                </a:solidFill>
              </a:rPr>
              <a:t>SECONDARIA  </a:t>
            </a:r>
            <a:endParaRPr lang="it-IT" b="1" dirty="0">
              <a:solidFill>
                <a:srgbClr val="FF0000"/>
              </a:solidFill>
            </a:endParaRP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CLASSI </a:t>
            </a:r>
            <a:r>
              <a:rPr lang="it-IT" b="1" dirty="0" smtClean="0">
                <a:solidFill>
                  <a:srgbClr val="FF0000"/>
                </a:solidFill>
              </a:rPr>
              <a:t>PRIME</a:t>
            </a:r>
          </a:p>
          <a:p>
            <a:pPr algn="ctr"/>
            <a:r>
              <a:rPr lang="it-IT" b="1" smtClean="0">
                <a:solidFill>
                  <a:srgbClr val="FF0000"/>
                </a:solidFill>
              </a:rPr>
              <a:t>2 QUADRIMESTRE</a:t>
            </a: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ESITI PROVE  PER COMPETENZE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COMPITO DI REALTA’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UDA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«RIFLETTIAMO SULL’ AMBIENTE»</a:t>
            </a: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ESITI DI SINTESI 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ESITI ANALITICI PER CLASSE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ESITI DI SINTESI PER INTERCLASSE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PER CIASCUNA COMPETENZA </a:t>
            </a: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714698"/>
              </p:ext>
            </p:extLst>
          </p:nvPr>
        </p:nvGraphicFramePr>
        <p:xfrm>
          <a:off x="1331640" y="1412776"/>
          <a:ext cx="59766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131313"/>
              </p:ext>
            </p:extLst>
          </p:nvPr>
        </p:nvGraphicFramePr>
        <p:xfrm>
          <a:off x="1331640" y="1340768"/>
          <a:ext cx="59766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461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915451"/>
              </p:ext>
            </p:extLst>
          </p:nvPr>
        </p:nvGraphicFramePr>
        <p:xfrm>
          <a:off x="1403648" y="1268760"/>
          <a:ext cx="59766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443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76606"/>
              </p:ext>
            </p:extLst>
          </p:nvPr>
        </p:nvGraphicFramePr>
        <p:xfrm>
          <a:off x="1691680" y="1196752"/>
          <a:ext cx="56166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4766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684139"/>
              </p:ext>
            </p:extLst>
          </p:nvPr>
        </p:nvGraphicFramePr>
        <p:xfrm>
          <a:off x="1547664" y="1484784"/>
          <a:ext cx="62646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2357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7707270"/>
              </p:ext>
            </p:extLst>
          </p:nvPr>
        </p:nvGraphicFramePr>
        <p:xfrm>
          <a:off x="1691680" y="1268760"/>
          <a:ext cx="576064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890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234200"/>
              </p:ext>
            </p:extLst>
          </p:nvPr>
        </p:nvGraphicFramePr>
        <p:xfrm>
          <a:off x="1547664" y="1484784"/>
          <a:ext cx="59046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486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982489"/>
              </p:ext>
            </p:extLst>
          </p:nvPr>
        </p:nvGraphicFramePr>
        <p:xfrm>
          <a:off x="1691680" y="1556792"/>
          <a:ext cx="56886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79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35644"/>
              </p:ext>
            </p:extLst>
          </p:nvPr>
        </p:nvGraphicFramePr>
        <p:xfrm>
          <a:off x="1619672" y="1484784"/>
          <a:ext cx="58326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2565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183611"/>
              </p:ext>
            </p:extLst>
          </p:nvPr>
        </p:nvGraphicFramePr>
        <p:xfrm>
          <a:off x="1331640" y="2057400"/>
          <a:ext cx="590465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291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948992"/>
              </p:ext>
            </p:extLst>
          </p:nvPr>
        </p:nvGraphicFramePr>
        <p:xfrm>
          <a:off x="1763688" y="1772816"/>
          <a:ext cx="5400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514514"/>
              </p:ext>
            </p:extLst>
          </p:nvPr>
        </p:nvGraphicFramePr>
        <p:xfrm>
          <a:off x="1691680" y="1628800"/>
          <a:ext cx="57606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4443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630390"/>
              </p:ext>
            </p:extLst>
          </p:nvPr>
        </p:nvGraphicFramePr>
        <p:xfrm>
          <a:off x="1475656" y="1556792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5608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724998"/>
              </p:ext>
            </p:extLst>
          </p:nvPr>
        </p:nvGraphicFramePr>
        <p:xfrm>
          <a:off x="1475656" y="1340768"/>
          <a:ext cx="59046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2375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430230"/>
              </p:ext>
            </p:extLst>
          </p:nvPr>
        </p:nvGraphicFramePr>
        <p:xfrm>
          <a:off x="1619672" y="1052736"/>
          <a:ext cx="60486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036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762366"/>
              </p:ext>
            </p:extLst>
          </p:nvPr>
        </p:nvGraphicFramePr>
        <p:xfrm>
          <a:off x="1619672" y="1412776"/>
          <a:ext cx="58326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1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1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619275"/>
              </p:ext>
            </p:extLst>
          </p:nvPr>
        </p:nvGraphicFramePr>
        <p:xfrm>
          <a:off x="1619672" y="1700808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821513"/>
              </p:ext>
            </p:extLst>
          </p:nvPr>
        </p:nvGraphicFramePr>
        <p:xfrm>
          <a:off x="1403648" y="1844824"/>
          <a:ext cx="583264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499980"/>
              </p:ext>
            </p:extLst>
          </p:nvPr>
        </p:nvGraphicFramePr>
        <p:xfrm>
          <a:off x="1115616" y="1772816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519644"/>
              </p:ext>
            </p:extLst>
          </p:nvPr>
        </p:nvGraphicFramePr>
        <p:xfrm>
          <a:off x="1187624" y="1628800"/>
          <a:ext cx="59046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  <a:r>
              <a:rPr lang="it-IT" b="1" dirty="0" smtClean="0">
                <a:solidFill>
                  <a:srgbClr val="FF0000"/>
                </a:solidFill>
              </a:rPr>
              <a:t>SU   82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RICORRENTE:   «B»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612798"/>
              </p:ext>
            </p:extLst>
          </p:nvPr>
        </p:nvGraphicFramePr>
        <p:xfrm>
          <a:off x="1475656" y="2057400"/>
          <a:ext cx="5976664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190272"/>
              </p:ext>
            </p:extLst>
          </p:nvPr>
        </p:nvGraphicFramePr>
        <p:xfrm>
          <a:off x="1619672" y="1628800"/>
          <a:ext cx="56166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483768" y="98072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smtClean="0">
                <a:solidFill>
                  <a:srgbClr val="FF0000"/>
                </a:solidFill>
              </a:rPr>
              <a:t>ESITI </a:t>
            </a:r>
            <a:r>
              <a:rPr lang="it-IT" b="1" smtClean="0">
                <a:solidFill>
                  <a:srgbClr val="FF0000"/>
                </a:solidFill>
              </a:rPr>
              <a:t>  2 QUAD  SIMILI </a:t>
            </a:r>
            <a:r>
              <a:rPr lang="it-IT" b="1" dirty="0" smtClean="0">
                <a:solidFill>
                  <a:srgbClr val="FF0000"/>
                </a:solidFill>
              </a:rPr>
              <a:t>A QUELLI DEL 1 QUAD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6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697324"/>
              </p:ext>
            </p:extLst>
          </p:nvPr>
        </p:nvGraphicFramePr>
        <p:xfrm>
          <a:off x="1403648" y="1556792"/>
          <a:ext cx="583264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699792" y="4766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RISULTATI 1 QUADRIMESTRE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A SEGUIRE IL NUMERO DEGLI ALUNNI PER CIASCUNA </a:t>
            </a:r>
            <a:r>
              <a:rPr lang="it-IT" b="1" smtClean="0">
                <a:solidFill>
                  <a:srgbClr val="FF0000"/>
                </a:solidFill>
              </a:rPr>
              <a:t>COMPETENZA DISTINTI PER </a:t>
            </a:r>
            <a:r>
              <a:rPr lang="it-IT" b="1" dirty="0" smtClean="0">
                <a:solidFill>
                  <a:srgbClr val="FF0000"/>
                </a:solidFill>
              </a:rPr>
              <a:t>FASCE DI LIVELLO 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149094"/>
              </p:ext>
            </p:extLst>
          </p:nvPr>
        </p:nvGraphicFramePr>
        <p:xfrm>
          <a:off x="1547664" y="2060848"/>
          <a:ext cx="588640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190</Words>
  <Application>Microsoft Office PowerPoint</Application>
  <PresentationFormat>Presentazione su schermo (4:3)</PresentationFormat>
  <Paragraphs>60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116</cp:revision>
  <dcterms:created xsi:type="dcterms:W3CDTF">2017-10-22T20:17:50Z</dcterms:created>
  <dcterms:modified xsi:type="dcterms:W3CDTF">2019-06-28T21:45:48Z</dcterms:modified>
</cp:coreProperties>
</file>