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8" r:id="rId8"/>
    <p:sldId id="263" r:id="rId9"/>
    <p:sldId id="264" r:id="rId10"/>
    <p:sldId id="261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 ALUNNI </a:t>
                    </a:r>
                    <a:r>
                      <a:rPr lang="en-US"/>
                      <a:t>26%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 ALUNNI </a:t>
                    </a:r>
                    <a:r>
                      <a:rPr lang="en-US"/>
                      <a:t>32%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7 ALUNNI </a:t>
                    </a:r>
                    <a:r>
                      <a:rPr lang="en-US"/>
                      <a:t>37%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 ALUNNO </a:t>
                    </a:r>
                    <a:r>
                      <a:rPr lang="en-US"/>
                      <a:t>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Foglio1!$A$3:$A$6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Foglio1!$B$3:$B$6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Foglio1!$F$2</c:f>
              <c:strCache>
                <c:ptCount val="1"/>
                <c:pt idx="0">
                  <c:v>Comunicaz nella ling stran inglese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Foglio1!$E$3:$E$6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Foglio1!$F$3:$F$6</c:f>
              <c:numCache>
                <c:formatCode>General</c:formatCode>
                <c:ptCount val="4"/>
                <c:pt idx="0">
                  <c:v>20</c:v>
                </c:pt>
                <c:pt idx="1">
                  <c:v>20</c:v>
                </c:pt>
                <c:pt idx="2">
                  <c:v>27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037888"/>
        <c:axId val="32201344"/>
      </c:barChart>
      <c:catAx>
        <c:axId val="32037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2201344"/>
        <c:crosses val="autoZero"/>
        <c:auto val="1"/>
        <c:lblAlgn val="ctr"/>
        <c:lblOffset val="100"/>
        <c:noMultiLvlLbl val="0"/>
      </c:catAx>
      <c:valAx>
        <c:axId val="32201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037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Foglio1!$K$2</c:f>
              <c:strCache>
                <c:ptCount val="1"/>
                <c:pt idx="0">
                  <c:v>comunicaz nella ling stran francese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Foglio1!$J$3:$J$6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Foglio1!$K$3:$K$6</c:f>
              <c:numCache>
                <c:formatCode>General</c:formatCode>
                <c:ptCount val="4"/>
                <c:pt idx="0">
                  <c:v>13</c:v>
                </c:pt>
                <c:pt idx="1">
                  <c:v>29</c:v>
                </c:pt>
                <c:pt idx="2">
                  <c:v>27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412032"/>
        <c:axId val="34413568"/>
      </c:barChart>
      <c:catAx>
        <c:axId val="344120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4413568"/>
        <c:crosses val="autoZero"/>
        <c:auto val="1"/>
        <c:lblAlgn val="ctr"/>
        <c:lblOffset val="100"/>
        <c:noMultiLvlLbl val="0"/>
      </c:catAx>
      <c:valAx>
        <c:axId val="34413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4120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Foglio1!$B$9</c:f>
              <c:strCache>
                <c:ptCount val="1"/>
                <c:pt idx="0">
                  <c:v>Compet. Di base matemat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Foglio1!$A$10:$A$13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Foglio1!$B$10:$B$13</c:f>
              <c:numCache>
                <c:formatCode>General</c:formatCode>
                <c:ptCount val="4"/>
                <c:pt idx="0">
                  <c:v>12</c:v>
                </c:pt>
                <c:pt idx="1">
                  <c:v>24</c:v>
                </c:pt>
                <c:pt idx="2">
                  <c:v>26</c:v>
                </c:pt>
                <c:pt idx="3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463104"/>
        <c:axId val="34468992"/>
      </c:barChart>
      <c:catAx>
        <c:axId val="34463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4468992"/>
        <c:crosses val="autoZero"/>
        <c:auto val="1"/>
        <c:lblAlgn val="ctr"/>
        <c:lblOffset val="100"/>
        <c:noMultiLvlLbl val="0"/>
      </c:catAx>
      <c:valAx>
        <c:axId val="34468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4631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Foglio1!$F$9</c:f>
              <c:strCache>
                <c:ptCount val="1"/>
                <c:pt idx="0">
                  <c:v>Compet di base scienze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Foglio1!$E$10:$E$13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Foglio1!$F$10:$F$13</c:f>
              <c:numCache>
                <c:formatCode>General</c:formatCode>
                <c:ptCount val="4"/>
                <c:pt idx="0">
                  <c:v>13</c:v>
                </c:pt>
                <c:pt idx="1">
                  <c:v>23</c:v>
                </c:pt>
                <c:pt idx="2">
                  <c:v>28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506240"/>
        <c:axId val="34507776"/>
      </c:barChart>
      <c:catAx>
        <c:axId val="345062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4507776"/>
        <c:crosses val="autoZero"/>
        <c:auto val="1"/>
        <c:lblAlgn val="ctr"/>
        <c:lblOffset val="100"/>
        <c:noMultiLvlLbl val="0"/>
      </c:catAx>
      <c:valAx>
        <c:axId val="34507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506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Foglio1!$K$8</c:f>
              <c:strCache>
                <c:ptCount val="1"/>
                <c:pt idx="0">
                  <c:v>Compet di base tecnologia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Foglio1!$J$9:$J$12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Foglio1!$K$9:$K$12</c:f>
              <c:numCache>
                <c:formatCode>General</c:formatCode>
                <c:ptCount val="4"/>
                <c:pt idx="0">
                  <c:v>15</c:v>
                </c:pt>
                <c:pt idx="1">
                  <c:v>34</c:v>
                </c:pt>
                <c:pt idx="2">
                  <c:v>21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561408"/>
        <c:axId val="34571392"/>
      </c:barChart>
      <c:catAx>
        <c:axId val="34561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4571392"/>
        <c:crosses val="autoZero"/>
        <c:auto val="1"/>
        <c:lblAlgn val="ctr"/>
        <c:lblOffset val="100"/>
        <c:noMultiLvlLbl val="0"/>
      </c:catAx>
      <c:valAx>
        <c:axId val="34571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5614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Foglio1!$B$15</c:f>
              <c:strCache>
                <c:ptCount val="1"/>
                <c:pt idx="0">
                  <c:v>Compet digitali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Foglio1!$A$16:$A$19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Foglio1!$B$16:$B$19</c:f>
              <c:numCache>
                <c:formatCode>General</c:formatCode>
                <c:ptCount val="4"/>
                <c:pt idx="0">
                  <c:v>17</c:v>
                </c:pt>
                <c:pt idx="1">
                  <c:v>31</c:v>
                </c:pt>
                <c:pt idx="2">
                  <c:v>23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337536"/>
        <c:axId val="34357632"/>
      </c:barChart>
      <c:catAx>
        <c:axId val="343375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4357632"/>
        <c:crosses val="autoZero"/>
        <c:auto val="1"/>
        <c:lblAlgn val="ctr"/>
        <c:lblOffset val="100"/>
        <c:noMultiLvlLbl val="0"/>
      </c:catAx>
      <c:valAx>
        <c:axId val="34357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337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Foglio1!$F$15</c:f>
              <c:strCache>
                <c:ptCount val="1"/>
                <c:pt idx="0">
                  <c:v>Impar ad impar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Foglio1!$E$16:$E$19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Foglio1!$F$16:$F$19</c:f>
              <c:numCache>
                <c:formatCode>General</c:formatCode>
                <c:ptCount val="4"/>
                <c:pt idx="0">
                  <c:v>19</c:v>
                </c:pt>
                <c:pt idx="1">
                  <c:v>26</c:v>
                </c:pt>
                <c:pt idx="2">
                  <c:v>28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588928"/>
        <c:axId val="34619392"/>
      </c:barChart>
      <c:catAx>
        <c:axId val="345889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4619392"/>
        <c:crosses val="autoZero"/>
        <c:auto val="1"/>
        <c:lblAlgn val="ctr"/>
        <c:lblOffset val="100"/>
        <c:noMultiLvlLbl val="0"/>
      </c:catAx>
      <c:valAx>
        <c:axId val="34619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588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Foglio1!$K$15</c:f>
              <c:strCache>
                <c:ptCount val="1"/>
                <c:pt idx="0">
                  <c:v>Compet socialie civiche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Foglio1!$J$16:$J$19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Foglio1!$K$16:$K$19</c:f>
              <c:numCache>
                <c:formatCode>General</c:formatCode>
                <c:ptCount val="4"/>
                <c:pt idx="0">
                  <c:v>16</c:v>
                </c:pt>
                <c:pt idx="1">
                  <c:v>32</c:v>
                </c:pt>
                <c:pt idx="2">
                  <c:v>22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939264"/>
        <c:axId val="34940800"/>
      </c:barChart>
      <c:catAx>
        <c:axId val="34939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4940800"/>
        <c:crosses val="autoZero"/>
        <c:auto val="1"/>
        <c:lblAlgn val="ctr"/>
        <c:lblOffset val="100"/>
        <c:noMultiLvlLbl val="0"/>
      </c:catAx>
      <c:valAx>
        <c:axId val="34940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939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Foglio1!$B$21</c:f>
              <c:strCache>
                <c:ptCount val="1"/>
                <c:pt idx="0">
                  <c:v>Spirito d' iniziativa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Foglio1!$A$22:$A$25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Foglio1!$B$22:$B$25</c:f>
              <c:numCache>
                <c:formatCode>General</c:formatCode>
                <c:ptCount val="4"/>
                <c:pt idx="0">
                  <c:v>12</c:v>
                </c:pt>
                <c:pt idx="1">
                  <c:v>39</c:v>
                </c:pt>
                <c:pt idx="2">
                  <c:v>21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982144"/>
        <c:axId val="34992128"/>
      </c:barChart>
      <c:catAx>
        <c:axId val="34982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4992128"/>
        <c:crosses val="autoZero"/>
        <c:auto val="1"/>
        <c:lblAlgn val="ctr"/>
        <c:lblOffset val="100"/>
        <c:noMultiLvlLbl val="0"/>
      </c:catAx>
      <c:valAx>
        <c:axId val="34992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982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Foglio1!$F$21</c:f>
              <c:strCache>
                <c:ptCount val="1"/>
                <c:pt idx="0">
                  <c:v>Consap ed espress cult storia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Foglio1!$E$22:$E$25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Foglio1!$F$22:$F$25</c:f>
              <c:numCache>
                <c:formatCode>General</c:formatCode>
                <c:ptCount val="4"/>
                <c:pt idx="0">
                  <c:v>20</c:v>
                </c:pt>
                <c:pt idx="1">
                  <c:v>30</c:v>
                </c:pt>
                <c:pt idx="2">
                  <c:v>23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352960"/>
        <c:axId val="35354496"/>
      </c:barChart>
      <c:catAx>
        <c:axId val="35352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5354496"/>
        <c:crosses val="autoZero"/>
        <c:auto val="1"/>
        <c:lblAlgn val="ctr"/>
        <c:lblOffset val="100"/>
        <c:noMultiLvlLbl val="0"/>
      </c:catAx>
      <c:valAx>
        <c:axId val="35354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352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Foglio1!$K$21</c:f>
              <c:strCache>
                <c:ptCount val="1"/>
                <c:pt idx="0">
                  <c:v>Consap ed espress cult geog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Foglio1!$J$22:$J$25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Foglio1!$K$22:$K$25</c:f>
              <c:numCache>
                <c:formatCode>General</c:formatCode>
                <c:ptCount val="4"/>
                <c:pt idx="0">
                  <c:v>18</c:v>
                </c:pt>
                <c:pt idx="1">
                  <c:v>29</c:v>
                </c:pt>
                <c:pt idx="2">
                  <c:v>24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211392"/>
        <c:axId val="85217280"/>
      </c:barChart>
      <c:catAx>
        <c:axId val="85211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85217280"/>
        <c:crosses val="autoZero"/>
        <c:auto val="1"/>
        <c:lblAlgn val="ctr"/>
        <c:lblOffset val="100"/>
        <c:noMultiLvlLbl val="0"/>
      </c:catAx>
      <c:valAx>
        <c:axId val="85217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211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Foglio1!$B$27</c:f>
              <c:strCache>
                <c:ptCount val="1"/>
                <c:pt idx="0">
                  <c:v>Consap ed espress cult arte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Foglio1!$A$28:$A$31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Foglio1!$B$28:$B$31</c:f>
              <c:numCache>
                <c:formatCode>General</c:formatCode>
                <c:ptCount val="4"/>
                <c:pt idx="0">
                  <c:v>12</c:v>
                </c:pt>
                <c:pt idx="1">
                  <c:v>26</c:v>
                </c:pt>
                <c:pt idx="2">
                  <c:v>35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752576"/>
        <c:axId val="85235584"/>
      </c:barChart>
      <c:catAx>
        <c:axId val="79752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85235584"/>
        <c:crosses val="autoZero"/>
        <c:auto val="1"/>
        <c:lblAlgn val="ctr"/>
        <c:lblOffset val="100"/>
        <c:noMultiLvlLbl val="0"/>
      </c:catAx>
      <c:valAx>
        <c:axId val="85235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7525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Foglio1!$F$27</c:f>
              <c:strCache>
                <c:ptCount val="1"/>
                <c:pt idx="0">
                  <c:v>Consap ed espress cult musica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Foglio1!$E$28:$E$31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Foglio1!$F$28:$F$31</c:f>
              <c:numCache>
                <c:formatCode>General</c:formatCode>
                <c:ptCount val="4"/>
                <c:pt idx="0">
                  <c:v>13</c:v>
                </c:pt>
                <c:pt idx="1">
                  <c:v>29</c:v>
                </c:pt>
                <c:pt idx="2">
                  <c:v>24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966336"/>
        <c:axId val="93967872"/>
      </c:barChart>
      <c:catAx>
        <c:axId val="939663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93967872"/>
        <c:crosses val="autoZero"/>
        <c:auto val="1"/>
        <c:lblAlgn val="ctr"/>
        <c:lblOffset val="100"/>
        <c:noMultiLvlLbl val="0"/>
      </c:catAx>
      <c:valAx>
        <c:axId val="93967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966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Foglio1!$K$27</c:f>
              <c:strCache>
                <c:ptCount val="1"/>
                <c:pt idx="0">
                  <c:v>Consap ed espress cult ed. fisica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Foglio1!$J$28:$J$31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Foglio1!$K$28:$K$31</c:f>
              <c:numCache>
                <c:formatCode>General</c:formatCode>
                <c:ptCount val="4"/>
                <c:pt idx="0">
                  <c:v>23</c:v>
                </c:pt>
                <c:pt idx="1">
                  <c:v>42</c:v>
                </c:pt>
                <c:pt idx="2">
                  <c:v>9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415744"/>
        <c:axId val="100421632"/>
      </c:barChart>
      <c:catAx>
        <c:axId val="1004157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100421632"/>
        <c:crosses val="autoZero"/>
        <c:auto val="1"/>
        <c:lblAlgn val="ctr"/>
        <c:lblOffset val="100"/>
        <c:noMultiLvlLbl val="0"/>
      </c:catAx>
      <c:valAx>
        <c:axId val="100421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415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Foglio1!$B$33</c:f>
              <c:strCache>
                <c:ptCount val="1"/>
                <c:pt idx="0">
                  <c:v>Consap ed espress cult irc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Foglio1!$A$34:$A$37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Foglio1!$B$34:$B$37</c:f>
              <c:numCache>
                <c:formatCode>General</c:formatCode>
                <c:ptCount val="4"/>
                <c:pt idx="0">
                  <c:v>27</c:v>
                </c:pt>
                <c:pt idx="1">
                  <c:v>26</c:v>
                </c:pt>
                <c:pt idx="2">
                  <c:v>22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475264"/>
        <c:axId val="100476800"/>
      </c:barChart>
      <c:catAx>
        <c:axId val="100475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100476800"/>
        <c:crosses val="autoZero"/>
        <c:auto val="1"/>
        <c:lblAlgn val="ctr"/>
        <c:lblOffset val="100"/>
        <c:noMultiLvlLbl val="0"/>
      </c:catAx>
      <c:valAx>
        <c:axId val="100476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475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10 ALUNNI </a:t>
                    </a:r>
                    <a:r>
                      <a:rPr lang="en-US"/>
                      <a:t>44%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10 ALUNNI </a:t>
                    </a:r>
                    <a:r>
                      <a:rPr lang="en-US"/>
                      <a:t>43%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 ALUNNO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Foglio1!$A$3:$A$6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Foglio1!$B$3:$B$6</c:f>
              <c:numCache>
                <c:formatCode>General</c:formatCode>
                <c:ptCount val="4"/>
                <c:pt idx="0">
                  <c:v>2</c:v>
                </c:pt>
                <c:pt idx="1">
                  <c:v>10</c:v>
                </c:pt>
                <c:pt idx="2">
                  <c:v>10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 ALUNNI </a:t>
                    </a:r>
                    <a:r>
                      <a:rPr lang="en-US"/>
                      <a:t>30%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 ALUNNI </a:t>
                    </a:r>
                    <a:r>
                      <a:rPr lang="en-US"/>
                      <a:t>29%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7 ALUNNI </a:t>
                    </a:r>
                    <a:r>
                      <a:rPr lang="en-US"/>
                      <a:t>41%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Foglio1!$A$3:$A$5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Foglio1!$B$3:$B$5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 ALUNNI </a:t>
                    </a:r>
                    <a:r>
                      <a:rPr lang="en-US"/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11 ALUNNI </a:t>
                    </a:r>
                    <a:r>
                      <a:rPr lang="en-US"/>
                      <a:t>55%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 ALUNNI </a:t>
                    </a:r>
                    <a:r>
                      <a:rPr lang="en-US"/>
                      <a:t>15%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 ALUNNO </a:t>
                    </a:r>
                    <a:r>
                      <a:rPr lang="en-US"/>
                      <a:t>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Foglio1!$A$3:$A$6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Foglio1!$B$3:$B$6</c:f>
              <c:numCache>
                <c:formatCode>General</c:formatCode>
                <c:ptCount val="4"/>
                <c:pt idx="0">
                  <c:v>5</c:v>
                </c:pt>
                <c:pt idx="1">
                  <c:v>11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17 ALUNNI </a:t>
                    </a:r>
                    <a:r>
                      <a:rPr lang="en-US"/>
                      <a:t>22%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32 ALUNNI </a:t>
                    </a:r>
                    <a:r>
                      <a:rPr lang="en-US"/>
                      <a:t>40%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27 ALUNNI </a:t>
                    </a:r>
                    <a:r>
                      <a:rPr lang="en-US"/>
                      <a:t>34%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Foglio1!$A$3:$A$6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Foglio1!$B$3:$B$6</c:f>
              <c:numCache>
                <c:formatCode>General</c:formatCode>
                <c:ptCount val="4"/>
                <c:pt idx="0">
                  <c:v>17</c:v>
                </c:pt>
                <c:pt idx="1">
                  <c:v>32</c:v>
                </c:pt>
                <c:pt idx="2">
                  <c:v>27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Foglio1!$A$3:$A$6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Foglio1!$B$3:$B$6</c:f>
              <c:numCache>
                <c:formatCode>General</c:formatCode>
                <c:ptCount val="4"/>
                <c:pt idx="0">
                  <c:v>17</c:v>
                </c:pt>
                <c:pt idx="1">
                  <c:v>32</c:v>
                </c:pt>
                <c:pt idx="2">
                  <c:v>27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59136"/>
        <c:axId val="6060672"/>
      </c:barChart>
      <c:catAx>
        <c:axId val="60591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6060672"/>
        <c:crosses val="autoZero"/>
        <c:auto val="1"/>
        <c:lblAlgn val="ctr"/>
        <c:lblOffset val="100"/>
        <c:noMultiLvlLbl val="0"/>
      </c:catAx>
      <c:valAx>
        <c:axId val="6060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059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11</c:v>
                </c:pt>
                <c:pt idx="1">
                  <c:v>34</c:v>
                </c:pt>
                <c:pt idx="2">
                  <c:v>30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842304"/>
        <c:axId val="31843840"/>
      </c:barChart>
      <c:catAx>
        <c:axId val="31842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1843840"/>
        <c:crosses val="autoZero"/>
        <c:auto val="1"/>
        <c:lblAlgn val="ctr"/>
        <c:lblOffset val="100"/>
        <c:noMultiLvlLbl val="0"/>
      </c:catAx>
      <c:valAx>
        <c:axId val="31843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8423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Comunicaz nella madrelingua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Foglio1!$A$3:$A$6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Foglio1!$B$3:$B$6</c:f>
              <c:numCache>
                <c:formatCode>General</c:formatCode>
                <c:ptCount val="4"/>
                <c:pt idx="0">
                  <c:v>16</c:v>
                </c:pt>
                <c:pt idx="1">
                  <c:v>29</c:v>
                </c:pt>
                <c:pt idx="2">
                  <c:v>24</c:v>
                </c:pt>
                <c:pt idx="3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174080"/>
        <c:axId val="32176000"/>
      </c:barChart>
      <c:catAx>
        <c:axId val="321740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32176000"/>
        <c:crosses val="autoZero"/>
        <c:auto val="1"/>
        <c:lblAlgn val="ctr"/>
        <c:lblOffset val="100"/>
        <c:noMultiLvlLbl val="0"/>
      </c:catAx>
      <c:valAx>
        <c:axId val="32176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174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28/06/2019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2318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28/06/2019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71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28/06/2019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08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28/06/2019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314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28/06/2019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97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28/06/2019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402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28/06/2019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804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28/06/2019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314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28/06/2019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768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28/06/2019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45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1A8B-9E79-46E6-BC49-19D4CAD8F767}" type="datetimeFigureOut">
              <a:rPr lang="it-IT" smtClean="0"/>
              <a:t>28/06/2019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828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F1A8B-9E79-46E6-BC49-19D4CAD8F767}" type="datetimeFigureOut">
              <a:rPr lang="it-IT" smtClean="0"/>
              <a:t>28/06/2019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AE716-C1C6-4E0A-A753-0940FF34EC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263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>
            <a:spLocks noGrp="1"/>
          </p:cNvSpPr>
          <p:nvPr/>
        </p:nvSpPr>
        <p:spPr>
          <a:xfrm>
            <a:off x="685800" y="908720"/>
            <a:ext cx="7772400" cy="4968552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700" b="1" dirty="0" smtClean="0">
                <a:solidFill>
                  <a:srgbClr val="FF0000"/>
                </a:solidFill>
              </a:rPr>
              <a:t/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/>
            </a:r>
            <a:br>
              <a:rPr lang="it-IT" sz="3200" b="1" dirty="0" smtClean="0">
                <a:solidFill>
                  <a:srgbClr val="FF0000"/>
                </a:solidFill>
              </a:rPr>
            </a:b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286000" y="15823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A.S. 2018-2019</a:t>
            </a:r>
          </a:p>
          <a:p>
            <a:pPr algn="ctr"/>
            <a:r>
              <a:rPr lang="it-IT" b="1" dirty="0">
                <a:solidFill>
                  <a:srgbClr val="FF0000"/>
                </a:solidFill>
              </a:rPr>
              <a:t>ISTITUTO COMPRENSIVO </a:t>
            </a:r>
            <a:br>
              <a:rPr lang="it-IT" b="1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FF0000"/>
                </a:solidFill>
              </a:rPr>
              <a:t>MUSTI-DIMICCOLI</a:t>
            </a:r>
          </a:p>
          <a:p>
            <a:pPr algn="ctr"/>
            <a:r>
              <a:rPr lang="it-IT" b="1" dirty="0">
                <a:solidFill>
                  <a:srgbClr val="FF0000"/>
                </a:solidFill>
              </a:rPr>
              <a:t>SCUOLA </a:t>
            </a:r>
            <a:r>
              <a:rPr lang="it-IT" b="1" dirty="0" smtClean="0">
                <a:solidFill>
                  <a:srgbClr val="FF0000"/>
                </a:solidFill>
              </a:rPr>
              <a:t>SECONDARIA  </a:t>
            </a:r>
            <a:endParaRPr lang="it-IT" b="1" dirty="0">
              <a:solidFill>
                <a:srgbClr val="FF0000"/>
              </a:solidFill>
            </a:endParaRPr>
          </a:p>
          <a:p>
            <a:pPr algn="ctr"/>
            <a:r>
              <a:rPr lang="it-IT" b="1" dirty="0">
                <a:solidFill>
                  <a:srgbClr val="FF0000"/>
                </a:solidFill>
              </a:rPr>
              <a:t>CLASSI </a:t>
            </a:r>
            <a:r>
              <a:rPr lang="it-IT" b="1" dirty="0" smtClean="0">
                <a:solidFill>
                  <a:srgbClr val="FF0000"/>
                </a:solidFill>
              </a:rPr>
              <a:t>PRIME</a:t>
            </a:r>
          </a:p>
          <a:p>
            <a:pPr algn="ctr"/>
            <a:r>
              <a:rPr lang="it-IT" b="1" smtClean="0">
                <a:solidFill>
                  <a:srgbClr val="FF0000"/>
                </a:solidFill>
              </a:rPr>
              <a:t>2 QUADRIMESTRE</a:t>
            </a:r>
            <a:r>
              <a:rPr lang="it-IT" b="1" dirty="0">
                <a:solidFill>
                  <a:srgbClr val="FF0000"/>
                </a:solidFill>
              </a:rPr>
              <a:t/>
            </a:r>
            <a:br>
              <a:rPr lang="it-IT" b="1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FF0000"/>
                </a:solidFill>
              </a:rPr>
              <a:t>ESITI PROVE  PER COMPETENZE</a:t>
            </a:r>
          </a:p>
          <a:p>
            <a:pPr algn="ctr"/>
            <a:r>
              <a:rPr lang="it-IT" b="1" dirty="0">
                <a:solidFill>
                  <a:srgbClr val="FF0000"/>
                </a:solidFill>
              </a:rPr>
              <a:t>COMPITO DI REALTA’</a:t>
            </a:r>
          </a:p>
          <a:p>
            <a:pPr algn="ctr"/>
            <a:r>
              <a:rPr lang="it-IT" b="1" dirty="0">
                <a:solidFill>
                  <a:srgbClr val="FF0000"/>
                </a:solidFill>
              </a:rPr>
              <a:t>UDA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«RIFLETTIAMO SULL’ AMBIENTE»</a:t>
            </a:r>
            <a:r>
              <a:rPr lang="it-IT" b="1" dirty="0">
                <a:solidFill>
                  <a:srgbClr val="FF0000"/>
                </a:solidFill>
              </a:rPr>
              <a:t/>
            </a:r>
            <a:br>
              <a:rPr lang="it-IT" b="1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FF0000"/>
                </a:solidFill>
              </a:rPr>
              <a:t>ESITI DI SINTESI </a:t>
            </a:r>
          </a:p>
          <a:p>
            <a:pPr algn="ctr"/>
            <a:r>
              <a:rPr lang="it-IT" b="1" dirty="0">
                <a:solidFill>
                  <a:srgbClr val="FF0000"/>
                </a:solidFill>
              </a:rPr>
              <a:t>ESITI ANALITICI PER CLASSE</a:t>
            </a:r>
          </a:p>
          <a:p>
            <a:pPr algn="ctr"/>
            <a:r>
              <a:rPr lang="it-IT" b="1" dirty="0">
                <a:solidFill>
                  <a:srgbClr val="FF0000"/>
                </a:solidFill>
              </a:rPr>
              <a:t>ESITI DI SINTESI PER INTERCLASSE</a:t>
            </a:r>
          </a:p>
          <a:p>
            <a:pPr algn="ctr"/>
            <a:r>
              <a:rPr lang="it-IT" b="1" dirty="0">
                <a:solidFill>
                  <a:srgbClr val="FF0000"/>
                </a:solidFill>
              </a:rPr>
              <a:t>PER CIASCUNA COMPETENZA </a:t>
            </a:r>
          </a:p>
        </p:txBody>
      </p:sp>
    </p:spTree>
    <p:extLst>
      <p:ext uri="{BB962C8B-B14F-4D97-AF65-F5344CB8AC3E}">
        <p14:creationId xmlns:p14="http://schemas.microsoft.com/office/powerpoint/2010/main" val="484617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4714698"/>
              </p:ext>
            </p:extLst>
          </p:nvPr>
        </p:nvGraphicFramePr>
        <p:xfrm>
          <a:off x="1331640" y="1412776"/>
          <a:ext cx="597666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5393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0131313"/>
              </p:ext>
            </p:extLst>
          </p:nvPr>
        </p:nvGraphicFramePr>
        <p:xfrm>
          <a:off x="1331640" y="1340768"/>
          <a:ext cx="597666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1461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8915451"/>
              </p:ext>
            </p:extLst>
          </p:nvPr>
        </p:nvGraphicFramePr>
        <p:xfrm>
          <a:off x="1403648" y="1268760"/>
          <a:ext cx="597666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4432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7376606"/>
              </p:ext>
            </p:extLst>
          </p:nvPr>
        </p:nvGraphicFramePr>
        <p:xfrm>
          <a:off x="1691680" y="1196752"/>
          <a:ext cx="561662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4766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6684139"/>
              </p:ext>
            </p:extLst>
          </p:nvPr>
        </p:nvGraphicFramePr>
        <p:xfrm>
          <a:off x="1547664" y="1484784"/>
          <a:ext cx="626469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2357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7707270"/>
              </p:ext>
            </p:extLst>
          </p:nvPr>
        </p:nvGraphicFramePr>
        <p:xfrm>
          <a:off x="1691680" y="1268760"/>
          <a:ext cx="576064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2890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234200"/>
              </p:ext>
            </p:extLst>
          </p:nvPr>
        </p:nvGraphicFramePr>
        <p:xfrm>
          <a:off x="1547664" y="1484784"/>
          <a:ext cx="590465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4861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5982489"/>
              </p:ext>
            </p:extLst>
          </p:nvPr>
        </p:nvGraphicFramePr>
        <p:xfrm>
          <a:off x="1691680" y="1556792"/>
          <a:ext cx="568863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4279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835644"/>
              </p:ext>
            </p:extLst>
          </p:nvPr>
        </p:nvGraphicFramePr>
        <p:xfrm>
          <a:off x="1619672" y="1484784"/>
          <a:ext cx="583264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2565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4183611"/>
              </p:ext>
            </p:extLst>
          </p:nvPr>
        </p:nvGraphicFramePr>
        <p:xfrm>
          <a:off x="1331640" y="2057400"/>
          <a:ext cx="5904656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291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55576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1 A</a:t>
            </a:r>
            <a:endParaRPr lang="it-IT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8948992"/>
              </p:ext>
            </p:extLst>
          </p:nvPr>
        </p:nvGraphicFramePr>
        <p:xfrm>
          <a:off x="1763688" y="1772816"/>
          <a:ext cx="540060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9962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3514514"/>
              </p:ext>
            </p:extLst>
          </p:nvPr>
        </p:nvGraphicFramePr>
        <p:xfrm>
          <a:off x="1691680" y="1628800"/>
          <a:ext cx="57606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44431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0630390"/>
              </p:ext>
            </p:extLst>
          </p:nvPr>
        </p:nvGraphicFramePr>
        <p:xfrm>
          <a:off x="1475656" y="1556792"/>
          <a:ext cx="583264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56088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0724998"/>
              </p:ext>
            </p:extLst>
          </p:nvPr>
        </p:nvGraphicFramePr>
        <p:xfrm>
          <a:off x="1475656" y="1340768"/>
          <a:ext cx="590465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2375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430230"/>
              </p:ext>
            </p:extLst>
          </p:nvPr>
        </p:nvGraphicFramePr>
        <p:xfrm>
          <a:off x="1619672" y="1052736"/>
          <a:ext cx="604867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0361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3762366"/>
              </p:ext>
            </p:extLst>
          </p:nvPr>
        </p:nvGraphicFramePr>
        <p:xfrm>
          <a:off x="1619672" y="1412776"/>
          <a:ext cx="583264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0140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548680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</a:rPr>
              <a:t>1 B</a:t>
            </a:r>
            <a:endParaRPr lang="it-IT" sz="5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2619275"/>
              </p:ext>
            </p:extLst>
          </p:nvPr>
        </p:nvGraphicFramePr>
        <p:xfrm>
          <a:off x="1619672" y="1700808"/>
          <a:ext cx="554461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0821513"/>
              </p:ext>
            </p:extLst>
          </p:nvPr>
        </p:nvGraphicFramePr>
        <p:xfrm>
          <a:off x="1403648" y="1844824"/>
          <a:ext cx="583264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45150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755576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1 C</a:t>
            </a:r>
            <a:endParaRPr lang="it-IT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9499980"/>
              </p:ext>
            </p:extLst>
          </p:nvPr>
        </p:nvGraphicFramePr>
        <p:xfrm>
          <a:off x="1115616" y="1772816"/>
          <a:ext cx="597666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9380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755576" y="260648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1 D</a:t>
            </a:r>
            <a:endParaRPr lang="it-IT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8519644"/>
              </p:ext>
            </p:extLst>
          </p:nvPr>
        </p:nvGraphicFramePr>
        <p:xfrm>
          <a:off x="1187624" y="1628800"/>
          <a:ext cx="590465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3337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63688" y="708073"/>
            <a:ext cx="4968552" cy="10156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VALORE RICORRENTE(MODA) </a:t>
            </a:r>
            <a:r>
              <a:rPr lang="it-IT" b="1" dirty="0" smtClean="0">
                <a:solidFill>
                  <a:srgbClr val="FF0000"/>
                </a:solidFill>
              </a:rPr>
              <a:t>SU   82 ALUNNI  ESAMINATI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VALORE RICORRENTE:   «B»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2612798"/>
              </p:ext>
            </p:extLst>
          </p:nvPr>
        </p:nvGraphicFramePr>
        <p:xfrm>
          <a:off x="1475656" y="2057400"/>
          <a:ext cx="5976664" cy="425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5531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7190272"/>
              </p:ext>
            </p:extLst>
          </p:nvPr>
        </p:nvGraphicFramePr>
        <p:xfrm>
          <a:off x="1619672" y="1628800"/>
          <a:ext cx="561662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2483768" y="980728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smtClean="0">
                <a:solidFill>
                  <a:srgbClr val="FF0000"/>
                </a:solidFill>
              </a:rPr>
              <a:t>ESITI </a:t>
            </a:r>
            <a:r>
              <a:rPr lang="it-IT" b="1" smtClean="0">
                <a:solidFill>
                  <a:srgbClr val="FF0000"/>
                </a:solidFill>
              </a:rPr>
              <a:t>  2 QUAD  SIMILI </a:t>
            </a:r>
            <a:r>
              <a:rPr lang="it-IT" b="1" dirty="0" smtClean="0">
                <a:solidFill>
                  <a:srgbClr val="FF0000"/>
                </a:solidFill>
              </a:rPr>
              <a:t>A QUELLI DEL 1 QUAD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566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4697324"/>
              </p:ext>
            </p:extLst>
          </p:nvPr>
        </p:nvGraphicFramePr>
        <p:xfrm>
          <a:off x="1403648" y="1556792"/>
          <a:ext cx="5832648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2699792" y="47667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RISULTATI 1 QUADRIMESTRE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641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339752" y="404664"/>
            <a:ext cx="4104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STATISTICA ANALITICA DELLE COMPETENZE</a:t>
            </a:r>
          </a:p>
          <a:p>
            <a:pPr algn="ctr"/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>A SEGUIRE IL NUMERO DEGLI ALUNNI PER CIASCUNA </a:t>
            </a:r>
            <a:r>
              <a:rPr lang="it-IT" b="1" smtClean="0">
                <a:solidFill>
                  <a:srgbClr val="FF0000"/>
                </a:solidFill>
              </a:rPr>
              <a:t>COMPETENZA DISTINTI PER </a:t>
            </a:r>
            <a:r>
              <a:rPr lang="it-IT" b="1" dirty="0" smtClean="0">
                <a:solidFill>
                  <a:srgbClr val="FF0000"/>
                </a:solidFill>
              </a:rPr>
              <a:t>FASCE DI LIVELLO 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9149094"/>
              </p:ext>
            </p:extLst>
          </p:nvPr>
        </p:nvGraphicFramePr>
        <p:xfrm>
          <a:off x="1547664" y="2060848"/>
          <a:ext cx="5886400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02619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190</Words>
  <Application>Microsoft Office PowerPoint</Application>
  <PresentationFormat>Presentazione su schermo (4:3)</PresentationFormat>
  <Paragraphs>60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Bruno</dc:creator>
  <cp:lastModifiedBy>Bruno</cp:lastModifiedBy>
  <cp:revision>116</cp:revision>
  <dcterms:created xsi:type="dcterms:W3CDTF">2017-10-22T20:17:50Z</dcterms:created>
  <dcterms:modified xsi:type="dcterms:W3CDTF">2019-06-28T21:45:48Z</dcterms:modified>
</cp:coreProperties>
</file>