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9" r:id="rId8"/>
    <p:sldId id="270" r:id="rId9"/>
    <p:sldId id="271" r:id="rId10"/>
    <p:sldId id="262" r:id="rId11"/>
    <p:sldId id="263" r:id="rId12"/>
    <p:sldId id="264" r:id="rId13"/>
    <p:sldId id="261" r:id="rId14"/>
    <p:sldId id="272" r:id="rId15"/>
    <p:sldId id="273" r:id="rId16"/>
    <p:sldId id="274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explosion val="1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24 ALUNNI </a:t>
                    </a:r>
                    <a:r>
                      <a:rPr lang="en-US"/>
                      <a:t>92%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2 ALUNNI </a:t>
                    </a:r>
                    <a:r>
                      <a:rPr lang="en-US"/>
                      <a:t>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Foglio1!$A$5:$A$6</c:f>
              <c:strCache>
                <c:ptCount val="2"/>
                <c:pt idx="0">
                  <c:v>A</c:v>
                </c:pt>
                <c:pt idx="1">
                  <c:v>B</c:v>
                </c:pt>
              </c:strCache>
            </c:strRef>
          </c:cat>
          <c:val>
            <c:numRef>
              <c:f>Foglio1!$B$5:$B$6</c:f>
              <c:numCache>
                <c:formatCode>General</c:formatCode>
                <c:ptCount val="2"/>
                <c:pt idx="0">
                  <c:v>24</c:v>
                </c:pt>
                <c:pt idx="1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Pt>
            <c:idx val="3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75 ALUNNI </a:t>
                    </a:r>
                    <a:r>
                      <a:rPr lang="en-US"/>
                      <a:t>48%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52 ALUNNI </a:t>
                    </a:r>
                    <a:r>
                      <a:rPr lang="en-US" dirty="0"/>
                      <a:t>33%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25 ALUNNI </a:t>
                    </a:r>
                    <a:r>
                      <a:rPr lang="en-US"/>
                      <a:t>16%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5 ALUNNI</a:t>
                    </a:r>
                  </a:p>
                  <a:p>
                    <a:r>
                      <a:rPr lang="en-US" smtClean="0"/>
                      <a:t> </a:t>
                    </a:r>
                    <a:r>
                      <a:rPr lang="en-US"/>
                      <a:t>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Foglio1!$A$5:$A$8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Foglio1!$B$5:$B$8</c:f>
              <c:numCache>
                <c:formatCode>General</c:formatCode>
                <c:ptCount val="4"/>
                <c:pt idx="0">
                  <c:v>75</c:v>
                </c:pt>
                <c:pt idx="1">
                  <c:v>52</c:v>
                </c:pt>
                <c:pt idx="2">
                  <c:v>25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Foglio1!$A$5:$A$8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Foglio1!$B$5:$B$8</c:f>
              <c:numCache>
                <c:formatCode>General</c:formatCode>
                <c:ptCount val="4"/>
                <c:pt idx="0">
                  <c:v>75</c:v>
                </c:pt>
                <c:pt idx="1">
                  <c:v>52</c:v>
                </c:pt>
                <c:pt idx="2">
                  <c:v>25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018624"/>
        <c:axId val="37020416"/>
      </c:barChart>
      <c:catAx>
        <c:axId val="370186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it-IT"/>
          </a:p>
        </c:txPr>
        <c:crossAx val="37020416"/>
        <c:crosses val="autoZero"/>
        <c:auto val="1"/>
        <c:lblAlgn val="ctr"/>
        <c:lblOffset val="100"/>
        <c:noMultiLvlLbl val="0"/>
      </c:catAx>
      <c:valAx>
        <c:axId val="370204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70186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Foglio1!$B$2</c:f>
              <c:strCache>
                <c:ptCount val="1"/>
                <c:pt idx="0">
                  <c:v>Comunicaz nella madrelingua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Foglio1!$A$3:$A$6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Foglio1!$B$3:$B$6</c:f>
              <c:numCache>
                <c:formatCode>General</c:formatCode>
                <c:ptCount val="4"/>
                <c:pt idx="0">
                  <c:v>74</c:v>
                </c:pt>
                <c:pt idx="1">
                  <c:v>54</c:v>
                </c:pt>
                <c:pt idx="2">
                  <c:v>18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470592"/>
        <c:axId val="39667200"/>
      </c:barChart>
      <c:catAx>
        <c:axId val="394705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39667200"/>
        <c:crosses val="autoZero"/>
        <c:auto val="1"/>
        <c:lblAlgn val="ctr"/>
        <c:lblOffset val="100"/>
        <c:noMultiLvlLbl val="0"/>
      </c:catAx>
      <c:valAx>
        <c:axId val="396672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94705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Foglio1!$K$15</c:f>
              <c:strCache>
                <c:ptCount val="1"/>
                <c:pt idx="0">
                  <c:v>Compet socialie civiche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Foglio1!$J$16:$J$19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Foglio1!$K$16:$K$19</c:f>
              <c:numCache>
                <c:formatCode>General</c:formatCode>
                <c:ptCount val="4"/>
                <c:pt idx="0">
                  <c:v>76</c:v>
                </c:pt>
                <c:pt idx="1">
                  <c:v>52</c:v>
                </c:pt>
                <c:pt idx="2">
                  <c:v>19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735488"/>
        <c:axId val="40737024"/>
      </c:barChart>
      <c:catAx>
        <c:axId val="407354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40737024"/>
        <c:crosses val="autoZero"/>
        <c:auto val="1"/>
        <c:lblAlgn val="ctr"/>
        <c:lblOffset val="100"/>
        <c:noMultiLvlLbl val="0"/>
      </c:catAx>
      <c:valAx>
        <c:axId val="407370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07354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Foglio1!$F$15</c:f>
              <c:strCache>
                <c:ptCount val="1"/>
                <c:pt idx="0">
                  <c:v>Impar ad impar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Foglio1!$E$16:$E$19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Foglio1!$F$16:$F$19</c:f>
              <c:numCache>
                <c:formatCode>General</c:formatCode>
                <c:ptCount val="4"/>
                <c:pt idx="0">
                  <c:v>76</c:v>
                </c:pt>
                <c:pt idx="1">
                  <c:v>49</c:v>
                </c:pt>
                <c:pt idx="2">
                  <c:v>20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672256"/>
        <c:axId val="36919552"/>
      </c:barChart>
      <c:catAx>
        <c:axId val="366722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36919552"/>
        <c:crosses val="autoZero"/>
        <c:auto val="1"/>
        <c:lblAlgn val="ctr"/>
        <c:lblOffset val="100"/>
        <c:noMultiLvlLbl val="0"/>
      </c:catAx>
      <c:valAx>
        <c:axId val="369195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66722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Foglio1!$K$22</c:f>
              <c:strCache>
                <c:ptCount val="1"/>
                <c:pt idx="0">
                  <c:v>Competenza digitale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Foglio1!$J$23:$J$26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Foglio1!$K$23:$K$26</c:f>
              <c:numCache>
                <c:formatCode>General</c:formatCode>
                <c:ptCount val="4"/>
                <c:pt idx="0">
                  <c:v>79</c:v>
                </c:pt>
                <c:pt idx="1">
                  <c:v>57</c:v>
                </c:pt>
                <c:pt idx="2">
                  <c:v>18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669120"/>
        <c:axId val="39924480"/>
      </c:barChart>
      <c:catAx>
        <c:axId val="396691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39924480"/>
        <c:crosses val="autoZero"/>
        <c:auto val="1"/>
        <c:lblAlgn val="ctr"/>
        <c:lblOffset val="100"/>
        <c:noMultiLvlLbl val="0"/>
      </c:catAx>
      <c:valAx>
        <c:axId val="399244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96691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Foglio1!$F$29</c:f>
              <c:strCache>
                <c:ptCount val="1"/>
                <c:pt idx="0">
                  <c:v>Consapevolezza ed espressione culturale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Foglio1!$E$30:$E$33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Foglio1!$F$30:$F$33</c:f>
              <c:numCache>
                <c:formatCode>General</c:formatCode>
                <c:ptCount val="4"/>
                <c:pt idx="0">
                  <c:v>76</c:v>
                </c:pt>
                <c:pt idx="1">
                  <c:v>52</c:v>
                </c:pt>
                <c:pt idx="2">
                  <c:v>20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482880"/>
        <c:axId val="39484416"/>
      </c:barChart>
      <c:catAx>
        <c:axId val="394828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it-IT"/>
          </a:p>
        </c:txPr>
        <c:crossAx val="39484416"/>
        <c:crosses val="autoZero"/>
        <c:auto val="1"/>
        <c:lblAlgn val="ctr"/>
        <c:lblOffset val="100"/>
        <c:noMultiLvlLbl val="0"/>
      </c:catAx>
      <c:valAx>
        <c:axId val="394844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94828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6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1400" b="1"/>
                    </a:pPr>
                    <a:r>
                      <a:rPr lang="en-US" smtClean="0"/>
                      <a:t>6 ALUNNI </a:t>
                    </a:r>
                    <a:r>
                      <a:rPr lang="en-US"/>
                      <a:t>40%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sz="1400" b="1"/>
                    </a:pPr>
                    <a:r>
                      <a:rPr lang="en-US" smtClean="0"/>
                      <a:t>9 ALUNNI </a:t>
                    </a:r>
                    <a:r>
                      <a:rPr lang="en-US"/>
                      <a:t>60%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1"/>
              <c:showBubbleSize val="0"/>
            </c:dLbl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Foglio1!$A$5:$A$6</c:f>
              <c:strCache>
                <c:ptCount val="2"/>
                <c:pt idx="0">
                  <c:v>A</c:v>
                </c:pt>
                <c:pt idx="1">
                  <c:v>B</c:v>
                </c:pt>
              </c:strCache>
            </c:strRef>
          </c:cat>
          <c:val>
            <c:numRef>
              <c:f>Foglio1!$B$5:$B$6</c:f>
              <c:numCache>
                <c:formatCode>General</c:formatCode>
                <c:ptCount val="2"/>
                <c:pt idx="0">
                  <c:v>6</c:v>
                </c:pt>
                <c:pt idx="1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Lbls>
            <c:dLbl>
              <c:idx val="0"/>
              <c:layout>
                <c:manualLayout>
                  <c:x val="-0.1295025267847732"/>
                  <c:y val="-2.703599172741490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 ALUNNI</a:t>
                    </a:r>
                  </a:p>
                  <a:p>
                    <a:r>
                      <a:rPr lang="en-US" dirty="0" smtClean="0"/>
                      <a:t>57</a:t>
                    </a:r>
                    <a:r>
                      <a:rPr lang="en-US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6 ALUNNI </a:t>
                    </a:r>
                    <a:r>
                      <a:rPr lang="en-US"/>
                      <a:t>43%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Foglio1!$A$5:$A$6</c:f>
              <c:strCache>
                <c:ptCount val="2"/>
                <c:pt idx="0">
                  <c:v>A</c:v>
                </c:pt>
                <c:pt idx="1">
                  <c:v>B</c:v>
                </c:pt>
              </c:strCache>
            </c:strRef>
          </c:cat>
          <c:val>
            <c:numRef>
              <c:f>Foglio1!$B$5:$B$6</c:f>
              <c:numCache>
                <c:formatCode>General</c:formatCode>
                <c:ptCount val="2"/>
                <c:pt idx="0">
                  <c:v>8</c:v>
                </c:pt>
                <c:pt idx="1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10 ALUNNI </a:t>
                    </a:r>
                    <a:r>
                      <a:rPr lang="en-US"/>
                      <a:t>46%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6 ALUNNI</a:t>
                    </a:r>
                  </a:p>
                  <a:p>
                    <a:r>
                      <a:rPr lang="en-US" smtClean="0"/>
                      <a:t> </a:t>
                    </a:r>
                    <a:r>
                      <a:rPr lang="en-US"/>
                      <a:t>27%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6 ALUNNI</a:t>
                    </a:r>
                  </a:p>
                  <a:p>
                    <a:r>
                      <a:rPr lang="en-US" smtClean="0"/>
                      <a:t> </a:t>
                    </a:r>
                    <a:r>
                      <a:rPr lang="en-US"/>
                      <a:t>27%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Foglio1!$A$5:$A$7</c:f>
              <c:strCache>
                <c:ptCount val="3"/>
                <c:pt idx="0">
                  <c:v>A</c:v>
                </c:pt>
                <c:pt idx="1">
                  <c:v>B</c:v>
                </c:pt>
                <c:pt idx="2">
                  <c:v>C</c:v>
                </c:pt>
              </c:strCache>
            </c:strRef>
          </c:cat>
          <c:val>
            <c:numRef>
              <c:f>Foglio1!$B$5:$B$7</c:f>
              <c:numCache>
                <c:formatCode>General</c:formatCode>
                <c:ptCount val="3"/>
                <c:pt idx="0">
                  <c:v>10</c:v>
                </c:pt>
                <c:pt idx="1">
                  <c:v>6</c:v>
                </c:pt>
                <c:pt idx="2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9 ALUNNI</a:t>
                    </a:r>
                  </a:p>
                  <a:p>
                    <a:r>
                      <a:rPr lang="en-US" smtClean="0"/>
                      <a:t> </a:t>
                    </a:r>
                    <a:r>
                      <a:rPr lang="en-US"/>
                      <a:t>50%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5 ALUNNI</a:t>
                    </a:r>
                  </a:p>
                  <a:p>
                    <a:r>
                      <a:rPr lang="en-US" smtClean="0"/>
                      <a:t> </a:t>
                    </a:r>
                    <a:r>
                      <a:rPr lang="en-US"/>
                      <a:t>28%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4 ALUNNI</a:t>
                    </a:r>
                  </a:p>
                  <a:p>
                    <a:r>
                      <a:rPr lang="en-US" smtClean="0"/>
                      <a:t> </a:t>
                    </a:r>
                    <a:r>
                      <a:rPr lang="en-US"/>
                      <a:t>22%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Foglio1!$A$5:$A$7</c:f>
              <c:strCache>
                <c:ptCount val="3"/>
                <c:pt idx="0">
                  <c:v>A</c:v>
                </c:pt>
                <c:pt idx="1">
                  <c:v>B</c:v>
                </c:pt>
                <c:pt idx="2">
                  <c:v>C</c:v>
                </c:pt>
              </c:strCache>
            </c:strRef>
          </c:cat>
          <c:val>
            <c:numRef>
              <c:f>Foglio1!$B$5:$B$7</c:f>
              <c:numCache>
                <c:formatCode>General</c:formatCode>
                <c:ptCount val="3"/>
                <c:pt idx="0">
                  <c:v>9</c:v>
                </c:pt>
                <c:pt idx="1">
                  <c:v>5</c:v>
                </c:pt>
                <c:pt idx="2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2 ALUNNI </a:t>
                    </a:r>
                    <a:r>
                      <a:rPr lang="en-US"/>
                      <a:t>13%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7 ALUNNI </a:t>
                    </a:r>
                    <a:r>
                      <a:rPr lang="en-US"/>
                      <a:t>47%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6 ALUNNI </a:t>
                    </a:r>
                    <a:r>
                      <a:rPr lang="en-US"/>
                      <a:t>40%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Foglio1!$A$5:$A$7</c:f>
              <c:strCache>
                <c:ptCount val="3"/>
                <c:pt idx="0">
                  <c:v>A</c:v>
                </c:pt>
                <c:pt idx="1">
                  <c:v>B</c:v>
                </c:pt>
                <c:pt idx="2">
                  <c:v>C</c:v>
                </c:pt>
              </c:strCache>
            </c:strRef>
          </c:cat>
          <c:val>
            <c:numRef>
              <c:f>Foglio1!$B$5:$B$7</c:f>
              <c:numCache>
                <c:formatCode>General</c:formatCode>
                <c:ptCount val="3"/>
                <c:pt idx="0">
                  <c:v>2</c:v>
                </c:pt>
                <c:pt idx="1">
                  <c:v>7</c:v>
                </c:pt>
                <c:pt idx="2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Pt>
            <c:idx val="3"/>
            <c:bubble3D val="0"/>
            <c:spPr>
              <a:solidFill>
                <a:srgbClr val="FFFF00"/>
              </a:solidFill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Foglio1!$A$5:$A$8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Foglio1!$B$5:$B$8</c:f>
              <c:numCache>
                <c:formatCode>General</c:formatCode>
                <c:ptCount val="4"/>
                <c:pt idx="0">
                  <c:v>12</c:v>
                </c:pt>
                <c:pt idx="1">
                  <c:v>8</c:v>
                </c:pt>
                <c:pt idx="2">
                  <c:v>4</c:v>
                </c:pt>
                <c:pt idx="3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Pt>
            <c:idx val="3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4 ALUNNI </a:t>
                    </a:r>
                    <a:r>
                      <a:rPr lang="en-US"/>
                      <a:t>20%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9 ALUNNI </a:t>
                    </a:r>
                    <a:r>
                      <a:rPr lang="en-US"/>
                      <a:t>45%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5 ALUNNI </a:t>
                    </a:r>
                    <a:r>
                      <a:rPr lang="en-US"/>
                      <a:t>25%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2 ALUNNI </a:t>
                    </a:r>
                    <a:r>
                      <a:rPr lang="en-US"/>
                      <a:t>10%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Foglio1!$A$5:$A$8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Foglio1!$B$5:$B$8</c:f>
              <c:numCache>
                <c:formatCode>General</c:formatCode>
                <c:ptCount val="4"/>
                <c:pt idx="0">
                  <c:v>4</c:v>
                </c:pt>
                <c:pt idx="1">
                  <c:v>9</c:v>
                </c:pt>
                <c:pt idx="2">
                  <c:v>5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21/06/2019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2318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21/06/2019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71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21/06/2019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3084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21/06/2019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3140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21/06/2019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4979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21/06/2019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4025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21/06/2019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8041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21/06/2019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3141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21/06/2019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7684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21/06/2019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458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1A8B-9E79-46E6-BC49-19D4CAD8F767}" type="datetimeFigureOut">
              <a:rPr lang="it-IT" smtClean="0"/>
              <a:t>21/06/2019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8282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F1A8B-9E79-46E6-BC49-19D4CAD8F767}" type="datetimeFigureOut">
              <a:rPr lang="it-IT" smtClean="0"/>
              <a:t>21/06/2019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AE716-C1C6-4E0A-A753-0940FF34EC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2632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/>
          <p:cNvSpPr>
            <a:spLocks noGrp="1"/>
          </p:cNvSpPr>
          <p:nvPr/>
        </p:nvSpPr>
        <p:spPr>
          <a:xfrm>
            <a:off x="685800" y="1556792"/>
            <a:ext cx="7772400" cy="3744416"/>
          </a:xfrm>
          <a:prstGeom prst="rect">
            <a:avLst/>
          </a:prstGeom>
          <a:ln w="31750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700" b="1" dirty="0" smtClean="0">
                <a:solidFill>
                  <a:srgbClr val="FF0000"/>
                </a:solidFill>
              </a:rPr>
              <a:t>A.S. 2018-2019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ISTITUTO COMPRENSIVO </a:t>
            </a:r>
            <a:br>
              <a:rPr lang="it-IT" sz="2700" b="1" dirty="0" smtClean="0">
                <a:solidFill>
                  <a:srgbClr val="FF0000"/>
                </a:solidFill>
              </a:rPr>
            </a:br>
            <a:r>
              <a:rPr lang="it-IT" sz="2700" b="1" dirty="0" smtClean="0">
                <a:solidFill>
                  <a:srgbClr val="FF0000"/>
                </a:solidFill>
              </a:rPr>
              <a:t>MUSTI-DIMICCOLI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SCUOLA PRIMARIA  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CLASSI QUINTE</a:t>
            </a:r>
            <a:br>
              <a:rPr lang="it-IT" sz="2700" b="1" dirty="0" smtClean="0">
                <a:solidFill>
                  <a:srgbClr val="FF0000"/>
                </a:solidFill>
              </a:rPr>
            </a:br>
            <a:r>
              <a:rPr lang="it-IT" sz="2700" b="1" dirty="0" smtClean="0">
                <a:solidFill>
                  <a:srgbClr val="FF0000"/>
                </a:solidFill>
              </a:rPr>
              <a:t>ESITI PROVE  PER COMPETENZE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COMPITO DI REALTA’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UDA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«A SPASSO PER LA MIA CITTA’…BARLETTA»</a:t>
            </a:r>
            <a:br>
              <a:rPr lang="it-IT" sz="2700" b="1" dirty="0" smtClean="0">
                <a:solidFill>
                  <a:srgbClr val="FF0000"/>
                </a:solidFill>
              </a:rPr>
            </a:br>
            <a:r>
              <a:rPr lang="it-IT" sz="2700" b="1" dirty="0" smtClean="0">
                <a:solidFill>
                  <a:srgbClr val="FF0000"/>
                </a:solidFill>
              </a:rPr>
              <a:t>ESITI DI SINTESI </a:t>
            </a:r>
          </a:p>
          <a:p>
            <a:r>
              <a:rPr lang="it-IT" sz="2700" b="1" dirty="0">
                <a:solidFill>
                  <a:srgbClr val="FF0000"/>
                </a:solidFill>
              </a:rPr>
              <a:t>ESITI ANALITICI PER CLASSE</a:t>
            </a:r>
          </a:p>
          <a:p>
            <a:r>
              <a:rPr lang="it-IT" sz="2700" b="1" dirty="0">
                <a:solidFill>
                  <a:srgbClr val="FF0000"/>
                </a:solidFill>
              </a:rPr>
              <a:t>ESITI DI SINTESI PER INTERCLASSE</a:t>
            </a:r>
          </a:p>
          <a:p>
            <a:r>
              <a:rPr lang="it-IT" sz="2700" b="1" dirty="0">
                <a:solidFill>
                  <a:srgbClr val="FF0000"/>
                </a:solidFill>
              </a:rPr>
              <a:t>PER CIASCUNA COMPETENZA </a:t>
            </a:r>
          </a:p>
          <a:p>
            <a:r>
              <a:rPr lang="it-IT" sz="3200" b="1" dirty="0" smtClean="0">
                <a:solidFill>
                  <a:srgbClr val="FF0000"/>
                </a:solidFill>
              </a:rPr>
              <a:t/>
            </a:r>
            <a:br>
              <a:rPr lang="it-IT" sz="3200" b="1" dirty="0" smtClean="0">
                <a:solidFill>
                  <a:srgbClr val="FF0000"/>
                </a:solidFill>
              </a:rPr>
            </a:br>
            <a:endParaRPr lang="it-IT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617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763688" y="708073"/>
            <a:ext cx="4968552" cy="10156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FF0000"/>
                </a:solidFill>
              </a:rPr>
              <a:t>VALORE RICORRENTE(MODA) </a:t>
            </a:r>
          </a:p>
          <a:p>
            <a:pPr algn="ctr"/>
            <a:r>
              <a:rPr lang="it-IT" b="1" dirty="0" smtClean="0">
                <a:solidFill>
                  <a:srgbClr val="FF0000"/>
                </a:solidFill>
              </a:rPr>
              <a:t>SU   157 ALUNNI  ESAMINATI</a:t>
            </a:r>
          </a:p>
          <a:p>
            <a:pPr algn="ctr"/>
            <a:r>
              <a:rPr lang="it-IT" b="1" dirty="0" smtClean="0">
                <a:solidFill>
                  <a:srgbClr val="FF0000"/>
                </a:solidFill>
              </a:rPr>
              <a:t>VALORE RICORRENTE:   «A»</a:t>
            </a:r>
            <a:endParaRPr lang="it-IT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9462324"/>
              </p:ext>
            </p:extLst>
          </p:nvPr>
        </p:nvGraphicFramePr>
        <p:xfrm>
          <a:off x="1331640" y="2057400"/>
          <a:ext cx="5526360" cy="3459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5531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5484582"/>
              </p:ext>
            </p:extLst>
          </p:nvPr>
        </p:nvGraphicFramePr>
        <p:xfrm>
          <a:off x="1619672" y="1700808"/>
          <a:ext cx="5472608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406419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339752" y="404664"/>
            <a:ext cx="41044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STATISTICA ANALITICA DELLE COMPETENZE </a:t>
            </a:r>
            <a:endParaRPr lang="it-IT" b="1" dirty="0" smtClean="0">
              <a:solidFill>
                <a:srgbClr val="FF0000"/>
              </a:solidFill>
            </a:endParaRPr>
          </a:p>
          <a:p>
            <a:pPr algn="ctr"/>
            <a:r>
              <a:rPr lang="it-IT" b="1" dirty="0" smtClean="0">
                <a:solidFill>
                  <a:srgbClr val="FF0000"/>
                </a:solidFill>
              </a:rPr>
              <a:t> A SEGUIRE IL NUMERO DEGLI ALUNNI PER CIASCUNA COMPETENZA DISTINTI PER FASCE DI LIVELLO</a:t>
            </a:r>
            <a:endParaRPr lang="it-IT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8089166"/>
              </p:ext>
            </p:extLst>
          </p:nvPr>
        </p:nvGraphicFramePr>
        <p:xfrm>
          <a:off x="1763688" y="2060848"/>
          <a:ext cx="5454352" cy="3675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02619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5192328"/>
              </p:ext>
            </p:extLst>
          </p:nvPr>
        </p:nvGraphicFramePr>
        <p:xfrm>
          <a:off x="1835696" y="1340768"/>
          <a:ext cx="568863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53936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9663504"/>
              </p:ext>
            </p:extLst>
          </p:nvPr>
        </p:nvGraphicFramePr>
        <p:xfrm>
          <a:off x="1835696" y="1484784"/>
          <a:ext cx="5544616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622878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1526340"/>
              </p:ext>
            </p:extLst>
          </p:nvPr>
        </p:nvGraphicFramePr>
        <p:xfrm>
          <a:off x="1331640" y="1412776"/>
          <a:ext cx="6048672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02827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3876241"/>
              </p:ext>
            </p:extLst>
          </p:nvPr>
        </p:nvGraphicFramePr>
        <p:xfrm>
          <a:off x="1835696" y="1556792"/>
          <a:ext cx="597666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0074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55576" y="260648"/>
            <a:ext cx="18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rgbClr val="FF0000"/>
                </a:solidFill>
              </a:rPr>
              <a:t>5 A</a:t>
            </a:r>
            <a:endParaRPr lang="it-IT" sz="4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3131951"/>
              </p:ext>
            </p:extLst>
          </p:nvPr>
        </p:nvGraphicFramePr>
        <p:xfrm>
          <a:off x="2286000" y="2057400"/>
          <a:ext cx="4950296" cy="3459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9962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11560" y="548680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5 B</a:t>
            </a:r>
            <a:endParaRPr lang="it-IT" sz="5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0665162"/>
              </p:ext>
            </p:extLst>
          </p:nvPr>
        </p:nvGraphicFramePr>
        <p:xfrm>
          <a:off x="1619672" y="1700808"/>
          <a:ext cx="554461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1186157"/>
              </p:ext>
            </p:extLst>
          </p:nvPr>
        </p:nvGraphicFramePr>
        <p:xfrm>
          <a:off x="1907704" y="2057400"/>
          <a:ext cx="4950296" cy="3603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45150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755576" y="260648"/>
            <a:ext cx="18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rgbClr val="FF0000"/>
                </a:solidFill>
              </a:rPr>
              <a:t>5 C</a:t>
            </a:r>
            <a:endParaRPr lang="it-IT" sz="4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0936524"/>
              </p:ext>
            </p:extLst>
          </p:nvPr>
        </p:nvGraphicFramePr>
        <p:xfrm>
          <a:off x="1547664" y="1700808"/>
          <a:ext cx="5616624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49380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755576" y="260648"/>
            <a:ext cx="18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rgbClr val="FF0000"/>
                </a:solidFill>
              </a:rPr>
              <a:t>5 D</a:t>
            </a:r>
            <a:endParaRPr lang="it-IT" sz="4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1786324"/>
              </p:ext>
            </p:extLst>
          </p:nvPr>
        </p:nvGraphicFramePr>
        <p:xfrm>
          <a:off x="1403648" y="1628800"/>
          <a:ext cx="5904656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3337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755576" y="260648"/>
            <a:ext cx="18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rgbClr val="FF0000"/>
                </a:solidFill>
              </a:rPr>
              <a:t>5 E</a:t>
            </a:r>
            <a:endParaRPr lang="it-IT" sz="44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9098816"/>
              </p:ext>
            </p:extLst>
          </p:nvPr>
        </p:nvGraphicFramePr>
        <p:xfrm>
          <a:off x="1403648" y="1628800"/>
          <a:ext cx="5832648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3218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755576" y="260648"/>
            <a:ext cx="18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rgbClr val="FF0000"/>
                </a:solidFill>
              </a:rPr>
              <a:t>5 F</a:t>
            </a:r>
            <a:endParaRPr lang="it-IT" sz="44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6571630"/>
              </p:ext>
            </p:extLst>
          </p:nvPr>
        </p:nvGraphicFramePr>
        <p:xfrm>
          <a:off x="1835696" y="1772816"/>
          <a:ext cx="5256584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8913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755576" y="260648"/>
            <a:ext cx="18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rgbClr val="FF0000"/>
                </a:solidFill>
              </a:rPr>
              <a:t>5 G</a:t>
            </a:r>
            <a:endParaRPr lang="it-IT" sz="44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6157281"/>
              </p:ext>
            </p:extLst>
          </p:nvPr>
        </p:nvGraphicFramePr>
        <p:xfrm>
          <a:off x="1547664" y="2057400"/>
          <a:ext cx="5310336" cy="3603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70626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3342638"/>
              </p:ext>
            </p:extLst>
          </p:nvPr>
        </p:nvGraphicFramePr>
        <p:xfrm>
          <a:off x="1547664" y="1700808"/>
          <a:ext cx="5310336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755576" y="260648"/>
            <a:ext cx="18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rgbClr val="FF0000"/>
                </a:solidFill>
              </a:rPr>
              <a:t>5 H</a:t>
            </a:r>
            <a:endParaRPr lang="it-IT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0237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1477</TotalTime>
  <Words>166</Words>
  <Application>Microsoft Office PowerPoint</Application>
  <PresentationFormat>Presentazione su schermo (4:3)</PresentationFormat>
  <Paragraphs>59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Bruno</dc:creator>
  <cp:lastModifiedBy>Bruno</cp:lastModifiedBy>
  <cp:revision>118</cp:revision>
  <dcterms:created xsi:type="dcterms:W3CDTF">2017-10-22T20:17:50Z</dcterms:created>
  <dcterms:modified xsi:type="dcterms:W3CDTF">2019-06-20T22:17:56Z</dcterms:modified>
</cp:coreProperties>
</file>