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9" r:id="rId8"/>
    <p:sldId id="270" r:id="rId9"/>
    <p:sldId id="262" r:id="rId10"/>
    <p:sldId id="263" r:id="rId11"/>
    <p:sldId id="264" r:id="rId12"/>
    <p:sldId id="261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60 ALUNNI </a:t>
                    </a:r>
                    <a:r>
                      <a:rPr lang="en-US"/>
                      <a:t>42%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45 ALUNNI </a:t>
                    </a:r>
                    <a:r>
                      <a:rPr lang="en-US"/>
                      <a:t>31%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37 ALUNNI </a:t>
                    </a:r>
                    <a:r>
                      <a:rPr lang="en-US"/>
                      <a:t>26%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Foglio1!$A$5:$A$8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Foglio1!$B$5:$B$8</c:f>
              <c:numCache>
                <c:formatCode>General</c:formatCode>
                <c:ptCount val="4"/>
                <c:pt idx="0">
                  <c:v>60</c:v>
                </c:pt>
                <c:pt idx="1">
                  <c:v>45</c:v>
                </c:pt>
                <c:pt idx="2">
                  <c:v>37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Foglio1!$A$5:$A$8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Foglio1!$B$5:$B$8</c:f>
              <c:numCache>
                <c:formatCode>General</c:formatCode>
                <c:ptCount val="4"/>
                <c:pt idx="0">
                  <c:v>60</c:v>
                </c:pt>
                <c:pt idx="1">
                  <c:v>45</c:v>
                </c:pt>
                <c:pt idx="2">
                  <c:v>37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10784"/>
        <c:axId val="6712320"/>
      </c:barChart>
      <c:catAx>
        <c:axId val="67107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6712320"/>
        <c:crosses val="autoZero"/>
        <c:auto val="1"/>
        <c:lblAlgn val="ctr"/>
        <c:lblOffset val="100"/>
        <c:noMultiLvlLbl val="0"/>
      </c:catAx>
      <c:valAx>
        <c:axId val="6712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7107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Comunicaz nella madrelingua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Foglio1!$A$3:$A$6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Foglio1!$B$3:$B$6</c:f>
              <c:numCache>
                <c:formatCode>General</c:formatCode>
                <c:ptCount val="4"/>
                <c:pt idx="0">
                  <c:v>60</c:v>
                </c:pt>
                <c:pt idx="1">
                  <c:v>45</c:v>
                </c:pt>
                <c:pt idx="2">
                  <c:v>37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548992"/>
        <c:axId val="40676736"/>
      </c:barChart>
      <c:catAx>
        <c:axId val="405489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0676736"/>
        <c:crosses val="autoZero"/>
        <c:auto val="1"/>
        <c:lblAlgn val="ctr"/>
        <c:lblOffset val="100"/>
        <c:noMultiLvlLbl val="0"/>
      </c:catAx>
      <c:valAx>
        <c:axId val="40676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5489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Foglio1!$K$15</c:f>
              <c:strCache>
                <c:ptCount val="1"/>
                <c:pt idx="0">
                  <c:v>Compet socialie civiche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Foglio1!$J$16:$J$19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Foglio1!$K$16:$K$19</c:f>
              <c:numCache>
                <c:formatCode>General</c:formatCode>
                <c:ptCount val="4"/>
                <c:pt idx="0">
                  <c:v>60</c:v>
                </c:pt>
                <c:pt idx="1">
                  <c:v>45</c:v>
                </c:pt>
                <c:pt idx="2">
                  <c:v>37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823808"/>
        <c:axId val="40986496"/>
      </c:barChart>
      <c:catAx>
        <c:axId val="408238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0986496"/>
        <c:crosses val="autoZero"/>
        <c:auto val="1"/>
        <c:lblAlgn val="ctr"/>
        <c:lblOffset val="100"/>
        <c:noMultiLvlLbl val="0"/>
      </c:catAx>
      <c:valAx>
        <c:axId val="40986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8238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Foglio1!$F$15</c:f>
              <c:strCache>
                <c:ptCount val="1"/>
                <c:pt idx="0">
                  <c:v>Impar ad impar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Foglio1!$E$16:$E$19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Foglio1!$F$16:$F$19</c:f>
              <c:numCache>
                <c:formatCode>General</c:formatCode>
                <c:ptCount val="4"/>
                <c:pt idx="0">
                  <c:v>60</c:v>
                </c:pt>
                <c:pt idx="1">
                  <c:v>45</c:v>
                </c:pt>
                <c:pt idx="2">
                  <c:v>37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115328"/>
        <c:axId val="32119808"/>
      </c:barChart>
      <c:catAx>
        <c:axId val="32115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2119808"/>
        <c:crosses val="autoZero"/>
        <c:auto val="1"/>
        <c:lblAlgn val="ctr"/>
        <c:lblOffset val="100"/>
        <c:noMultiLvlLbl val="0"/>
      </c:catAx>
      <c:valAx>
        <c:axId val="32119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1153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Foglio1!$K$22</c:f>
              <c:strCache>
                <c:ptCount val="1"/>
                <c:pt idx="0">
                  <c:v>Competenza digitale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Foglio1!$J$23:$J$26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Foglio1!$K$23:$K$26</c:f>
              <c:numCache>
                <c:formatCode>General</c:formatCode>
                <c:ptCount val="4"/>
                <c:pt idx="0">
                  <c:v>60</c:v>
                </c:pt>
                <c:pt idx="1">
                  <c:v>45</c:v>
                </c:pt>
                <c:pt idx="2">
                  <c:v>37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386304"/>
        <c:axId val="35097216"/>
      </c:barChart>
      <c:catAx>
        <c:axId val="343863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5097216"/>
        <c:crosses val="autoZero"/>
        <c:auto val="1"/>
        <c:lblAlgn val="ctr"/>
        <c:lblOffset val="100"/>
        <c:noMultiLvlLbl val="0"/>
      </c:catAx>
      <c:valAx>
        <c:axId val="35097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3863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Foglio1!$F$29</c:f>
              <c:strCache>
                <c:ptCount val="1"/>
                <c:pt idx="0">
                  <c:v>Consapevolezza ed espressione culturale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Foglio1!$E$30:$E$33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Foglio1!$F$30:$F$33</c:f>
              <c:numCache>
                <c:formatCode>General</c:formatCode>
                <c:ptCount val="4"/>
                <c:pt idx="0">
                  <c:v>60</c:v>
                </c:pt>
                <c:pt idx="1">
                  <c:v>45</c:v>
                </c:pt>
                <c:pt idx="2">
                  <c:v>37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428736"/>
        <c:axId val="119759232"/>
      </c:barChart>
      <c:catAx>
        <c:axId val="914287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119759232"/>
        <c:crosses val="autoZero"/>
        <c:auto val="1"/>
        <c:lblAlgn val="ctr"/>
        <c:lblOffset val="100"/>
        <c:noMultiLvlLbl val="0"/>
      </c:catAx>
      <c:valAx>
        <c:axId val="119759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14287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explosion val="4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 ALUNNI </a:t>
                    </a:r>
                    <a:r>
                      <a:rPr lang="en-US"/>
                      <a:t>32%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 ALUNNI </a:t>
                    </a:r>
                    <a:r>
                      <a:rPr lang="en-US"/>
                      <a:t>26%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7 ALUNNI </a:t>
                    </a:r>
                    <a:r>
                      <a:rPr lang="en-US"/>
                      <a:t>37%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 ALUNNO </a:t>
                    </a:r>
                    <a:r>
                      <a:rPr lang="en-US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Foglio1!$A$5:$A$8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Foglio1!$B$5:$B$8</c:f>
              <c:numCache>
                <c:formatCode>General</c:formatCode>
                <c:ptCount val="4"/>
                <c:pt idx="0">
                  <c:v>6</c:v>
                </c:pt>
                <c:pt idx="1">
                  <c:v>5</c:v>
                </c:pt>
                <c:pt idx="2">
                  <c:v>7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 ALUNNI </a:t>
                    </a:r>
                    <a:r>
                      <a:rPr lang="en-US"/>
                      <a:t>37%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 ALUNNI </a:t>
                    </a:r>
                    <a:r>
                      <a:rPr lang="en-US"/>
                      <a:t>26%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7 ALUNNI </a:t>
                    </a:r>
                    <a:r>
                      <a:rPr lang="en-US"/>
                      <a:t>37%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Foglio1!$A$5:$A$7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Foglio1!$B$5:$B$7</c:f>
              <c:numCache>
                <c:formatCode>General</c:formatCode>
                <c:ptCount val="3"/>
                <c:pt idx="0">
                  <c:v>7</c:v>
                </c:pt>
                <c:pt idx="1">
                  <c:v>5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 ALUNNI </a:t>
                    </a:r>
                    <a:r>
                      <a:rPr lang="en-US"/>
                      <a:t>35%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7 ALUNNI </a:t>
                    </a:r>
                    <a:r>
                      <a:rPr lang="en-US"/>
                      <a:t>41%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 ALUNNI </a:t>
                    </a:r>
                    <a:r>
                      <a:rPr lang="en-US"/>
                      <a:t>24%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Foglio1!$A$5:$A$7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Foglio1!$B$5:$B$7</c:f>
              <c:numCache>
                <c:formatCode>General</c:formatCode>
                <c:ptCount val="3"/>
                <c:pt idx="0">
                  <c:v>6</c:v>
                </c:pt>
                <c:pt idx="1">
                  <c:v>7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93220856678668995"/>
          <c:y val="0.4114235323059342"/>
          <c:w val="5.5585349932068824E-2"/>
          <c:h val="0.17085378410335358"/>
        </c:manualLayout>
      </c:layout>
      <c:overlay val="0"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10 ALUNNI </a:t>
                    </a:r>
                    <a:r>
                      <a:rPr lang="en-US"/>
                      <a:t>48%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7 ALUNNI </a:t>
                    </a:r>
                    <a:r>
                      <a:rPr lang="en-US"/>
                      <a:t>33%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 ALUNNI </a:t>
                    </a:r>
                    <a:r>
                      <a:rPr lang="en-US"/>
                      <a:t>19%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Foglio1!$A$5:$A$7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Foglio1!$B$5:$B$7</c:f>
              <c:numCache>
                <c:formatCode>General</c:formatCode>
                <c:ptCount val="3"/>
                <c:pt idx="0">
                  <c:v>10</c:v>
                </c:pt>
                <c:pt idx="1">
                  <c:v>7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en-US" smtClean="0"/>
                      <a:t>16 ALUNNI </a:t>
                    </a:r>
                    <a:r>
                      <a:rPr lang="en-US"/>
                      <a:t>57%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en-US" smtClean="0"/>
                      <a:t>5 ALUNNI </a:t>
                    </a:r>
                    <a:r>
                      <a:rPr lang="en-US"/>
                      <a:t>18%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en-US" smtClean="0"/>
                      <a:t>7 ALUNNI </a:t>
                    </a:r>
                    <a:r>
                      <a:rPr lang="en-US"/>
                      <a:t>25%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1"/>
              <c:showBubbleSize val="0"/>
            </c:dLbl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Foglio1!$A$5:$A$7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Foglio1!$B$5:$B$7</c:f>
              <c:numCache>
                <c:formatCode>General</c:formatCode>
                <c:ptCount val="3"/>
                <c:pt idx="0">
                  <c:v>16</c:v>
                </c:pt>
                <c:pt idx="1">
                  <c:v>5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93220856678668995"/>
          <c:y val="0.40814292239133926"/>
          <c:w val="5.5585349932068824E-2"/>
          <c:h val="0.17718170203310743"/>
        </c:manualLayout>
      </c:layout>
      <c:overlay val="0"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8 ALUNNI </a:t>
                    </a:r>
                    <a:r>
                      <a:rPr lang="en-US"/>
                      <a:t>38%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10 ALUNNI </a:t>
                    </a:r>
                    <a:r>
                      <a:rPr lang="en-US"/>
                      <a:t>48%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 ALUNNI </a:t>
                    </a:r>
                    <a:r>
                      <a:rPr lang="en-US"/>
                      <a:t>14%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Foglio1!$A$5:$A$7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Foglio1!$B$5:$B$7</c:f>
              <c:numCache>
                <c:formatCode>General</c:formatCode>
                <c:ptCount val="3"/>
                <c:pt idx="0">
                  <c:v>8</c:v>
                </c:pt>
                <c:pt idx="1">
                  <c:v>10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 ALUNNI </a:t>
                    </a:r>
                    <a:r>
                      <a:rPr lang="en-US"/>
                      <a:t>37%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 ALUNNI </a:t>
                    </a:r>
                    <a:r>
                      <a:rPr lang="en-US"/>
                      <a:t>32%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5 ALUNNI </a:t>
                    </a:r>
                    <a:r>
                      <a:rPr lang="en-US"/>
                      <a:t>26%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 ALUNNO </a:t>
                    </a:r>
                    <a:r>
                      <a:rPr lang="en-US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Foglio1!$A$5:$A$8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Foglio1!$B$5:$B$8</c:f>
              <c:numCache>
                <c:formatCode>General</c:formatCode>
                <c:ptCount val="4"/>
                <c:pt idx="0">
                  <c:v>7</c:v>
                </c:pt>
                <c:pt idx="1">
                  <c:v>6</c:v>
                </c:pt>
                <c:pt idx="2">
                  <c:v>5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318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71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084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314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979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402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804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314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7684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45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828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F1A8B-9E79-46E6-BC49-19D4CAD8F76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263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/>
        </p:nvSpPr>
        <p:spPr>
          <a:xfrm>
            <a:off x="685800" y="1556792"/>
            <a:ext cx="7772400" cy="3744416"/>
          </a:xfrm>
          <a:prstGeom prst="rect">
            <a:avLst/>
          </a:prstGeom>
          <a:ln w="3175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700" b="1" dirty="0" smtClean="0">
                <a:solidFill>
                  <a:srgbClr val="FF0000"/>
                </a:solidFill>
              </a:rPr>
              <a:t>A.S. 2018-2019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ISTITUTO COMPRENSIVO </a:t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2700" b="1" dirty="0" smtClean="0">
                <a:solidFill>
                  <a:srgbClr val="FF0000"/>
                </a:solidFill>
              </a:rPr>
              <a:t>MUSTI-DIMICCOLI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SCUOLA PRIMARIA 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CLASSI QUARTE</a:t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2700" b="1" dirty="0" smtClean="0">
                <a:solidFill>
                  <a:srgbClr val="FF0000"/>
                </a:solidFill>
              </a:rPr>
              <a:t>ESITI PROVE  PER COMPETENZE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COMPITO DI REALTA’</a:t>
            </a:r>
          </a:p>
          <a:p>
            <a:r>
              <a:rPr lang="it-IT" sz="2700" b="1" smtClean="0">
                <a:solidFill>
                  <a:srgbClr val="FF0000"/>
                </a:solidFill>
              </a:rPr>
              <a:t>UDA </a:t>
            </a:r>
          </a:p>
          <a:p>
            <a:r>
              <a:rPr lang="it-IT" sz="2700" b="1" smtClean="0">
                <a:solidFill>
                  <a:srgbClr val="FF0000"/>
                </a:solidFill>
              </a:rPr>
              <a:t>«MANGIANDO CON GUSTO»</a:t>
            </a:r>
            <a:r>
              <a:rPr lang="it-IT" sz="2700" b="1" dirty="0" smtClean="0">
                <a:solidFill>
                  <a:srgbClr val="FF0000"/>
                </a:solidFill>
              </a:rPr>
              <a:t/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2700" b="1" dirty="0" smtClean="0">
                <a:solidFill>
                  <a:srgbClr val="FF0000"/>
                </a:solidFill>
              </a:rPr>
              <a:t>ESITI ANALITICI PER CLASSE E DI SINTESI 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ESITI ANALITICI PER CIASCUNA COMPETENZA 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/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/>
            </a:r>
            <a:br>
              <a:rPr lang="it-IT" sz="3200" b="1" dirty="0" smtClean="0">
                <a:solidFill>
                  <a:srgbClr val="FF0000"/>
                </a:solidFill>
              </a:rPr>
            </a:br>
            <a:endParaRPr lang="it-IT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17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9865581"/>
              </p:ext>
            </p:extLst>
          </p:nvPr>
        </p:nvGraphicFramePr>
        <p:xfrm>
          <a:off x="1547664" y="2060848"/>
          <a:ext cx="561662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0641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339752" y="404664"/>
            <a:ext cx="41044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STATISTICA ANALITICA DELLE COMPETENZE </a:t>
            </a:r>
            <a:endParaRPr lang="it-IT" b="1" dirty="0" smtClean="0">
              <a:solidFill>
                <a:srgbClr val="FF0000"/>
              </a:solidFill>
            </a:endParaRP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A SEGUIRE IL NUMERO DEGLI ALUNNI PER CIASCUNA COMPETENZA DISTINTI PER FASCE DI LIVELLO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64527"/>
              </p:ext>
            </p:extLst>
          </p:nvPr>
        </p:nvGraphicFramePr>
        <p:xfrm>
          <a:off x="1763688" y="2057400"/>
          <a:ext cx="5472608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0261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7155482"/>
              </p:ext>
            </p:extLst>
          </p:nvPr>
        </p:nvGraphicFramePr>
        <p:xfrm>
          <a:off x="1763688" y="1556792"/>
          <a:ext cx="554461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5393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7996799"/>
              </p:ext>
            </p:extLst>
          </p:nvPr>
        </p:nvGraphicFramePr>
        <p:xfrm>
          <a:off x="1619672" y="1628800"/>
          <a:ext cx="576064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1567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1734829"/>
              </p:ext>
            </p:extLst>
          </p:nvPr>
        </p:nvGraphicFramePr>
        <p:xfrm>
          <a:off x="1547664" y="1340768"/>
          <a:ext cx="590465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2479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9665928"/>
              </p:ext>
            </p:extLst>
          </p:nvPr>
        </p:nvGraphicFramePr>
        <p:xfrm>
          <a:off x="1475656" y="1340768"/>
          <a:ext cx="619268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0777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4 A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7089135"/>
              </p:ext>
            </p:extLst>
          </p:nvPr>
        </p:nvGraphicFramePr>
        <p:xfrm>
          <a:off x="1403648" y="1484784"/>
          <a:ext cx="626469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459000"/>
              </p:ext>
            </p:extLst>
          </p:nvPr>
        </p:nvGraphicFramePr>
        <p:xfrm>
          <a:off x="1655676" y="1772816"/>
          <a:ext cx="543660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89962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548680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4 B</a:t>
            </a:r>
            <a:endParaRPr lang="it-IT" sz="5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8400823"/>
              </p:ext>
            </p:extLst>
          </p:nvPr>
        </p:nvGraphicFramePr>
        <p:xfrm>
          <a:off x="1619672" y="1700808"/>
          <a:ext cx="554461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3659382"/>
              </p:ext>
            </p:extLst>
          </p:nvPr>
        </p:nvGraphicFramePr>
        <p:xfrm>
          <a:off x="1547664" y="1700808"/>
          <a:ext cx="561662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45150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4 C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7344905"/>
              </p:ext>
            </p:extLst>
          </p:nvPr>
        </p:nvGraphicFramePr>
        <p:xfrm>
          <a:off x="1655676" y="1628800"/>
          <a:ext cx="550861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9380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4 D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5960957"/>
              </p:ext>
            </p:extLst>
          </p:nvPr>
        </p:nvGraphicFramePr>
        <p:xfrm>
          <a:off x="1547664" y="1700808"/>
          <a:ext cx="554461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3337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4 E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718747"/>
              </p:ext>
            </p:extLst>
          </p:nvPr>
        </p:nvGraphicFramePr>
        <p:xfrm>
          <a:off x="1655676" y="1700808"/>
          <a:ext cx="55086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6402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4 F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7397617"/>
              </p:ext>
            </p:extLst>
          </p:nvPr>
        </p:nvGraphicFramePr>
        <p:xfrm>
          <a:off x="1655676" y="1628800"/>
          <a:ext cx="520232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6714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4 G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2080689"/>
              </p:ext>
            </p:extLst>
          </p:nvPr>
        </p:nvGraphicFramePr>
        <p:xfrm>
          <a:off x="1661480" y="1628800"/>
          <a:ext cx="520232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2544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63688" y="708073"/>
            <a:ext cx="4968552" cy="10156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VALORE RICORRENTE(MODA) </a:t>
            </a:r>
            <a:r>
              <a:rPr lang="it-IT" b="1" dirty="0" smtClean="0">
                <a:solidFill>
                  <a:srgbClr val="FF0000"/>
                </a:solidFill>
              </a:rPr>
              <a:t>SU   144 ALUNNI  ESAMINATI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VALORE RICORRENTE:   «A»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0769619"/>
              </p:ext>
            </p:extLst>
          </p:nvPr>
        </p:nvGraphicFramePr>
        <p:xfrm>
          <a:off x="1547664" y="2057400"/>
          <a:ext cx="5544616" cy="381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55314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174</Words>
  <Application>Microsoft Office PowerPoint</Application>
  <PresentationFormat>Presentazione su schermo (4:3)</PresentationFormat>
  <Paragraphs>53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Bruno</dc:creator>
  <cp:lastModifiedBy>Bruno</cp:lastModifiedBy>
  <cp:revision>110</cp:revision>
  <dcterms:created xsi:type="dcterms:W3CDTF">2017-10-22T20:17:50Z</dcterms:created>
  <dcterms:modified xsi:type="dcterms:W3CDTF">2019-06-20T22:09:08Z</dcterms:modified>
</cp:coreProperties>
</file>