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1" r:id="rId11"/>
    <p:sldId id="265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Foglio1!$H$2</c:f>
              <c:strCache>
                <c:ptCount val="1"/>
                <c:pt idx="0">
                  <c:v>Competenza matematica e comp di base in scienze e tecnologia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Foglio1!$G$3:$G$6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Foglio1!$H$3:$H$6</c:f>
              <c:numCache>
                <c:formatCode>General</c:formatCode>
                <c:ptCount val="4"/>
                <c:pt idx="0">
                  <c:v>55</c:v>
                </c:pt>
                <c:pt idx="1">
                  <c:v>36</c:v>
                </c:pt>
                <c:pt idx="2">
                  <c:v>21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29984"/>
        <c:axId val="40331520"/>
      </c:barChart>
      <c:catAx>
        <c:axId val="40329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331520"/>
        <c:crosses val="autoZero"/>
        <c:auto val="1"/>
        <c:lblAlgn val="ctr"/>
        <c:lblOffset val="100"/>
        <c:noMultiLvlLbl val="0"/>
      </c:catAx>
      <c:valAx>
        <c:axId val="40331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2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49</c:v>
                </c:pt>
                <c:pt idx="1">
                  <c:v>41</c:v>
                </c:pt>
                <c:pt idx="2">
                  <c:v>20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5744"/>
        <c:axId val="34050816"/>
      </c:barChart>
      <c:catAx>
        <c:axId val="3393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050816"/>
        <c:crosses val="autoZero"/>
        <c:auto val="1"/>
        <c:lblAlgn val="ctr"/>
        <c:lblOffset val="100"/>
        <c:noMultiLvlLbl val="0"/>
      </c:catAx>
      <c:valAx>
        <c:axId val="3405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35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52</c:v>
                </c:pt>
                <c:pt idx="1">
                  <c:v>41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40960"/>
        <c:axId val="40315904"/>
      </c:barChart>
      <c:catAx>
        <c:axId val="3884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315904"/>
        <c:crosses val="autoZero"/>
        <c:auto val="1"/>
        <c:lblAlgn val="ctr"/>
        <c:lblOffset val="100"/>
        <c:noMultiLvlLbl val="0"/>
      </c:catAx>
      <c:valAx>
        <c:axId val="4031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840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Foglio1!$F$23</c:f>
              <c:strCache>
                <c:ptCount val="1"/>
                <c:pt idx="0">
                  <c:v>Spirito d' iniziativa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Foglio1!$E$24:$E$27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Foglio1!$F$24:$F$27</c:f>
              <c:numCache>
                <c:formatCode>General</c:formatCode>
                <c:ptCount val="4"/>
                <c:pt idx="0">
                  <c:v>46</c:v>
                </c:pt>
                <c:pt idx="1">
                  <c:v>39</c:v>
                </c:pt>
                <c:pt idx="2">
                  <c:v>22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39328"/>
        <c:axId val="40485632"/>
      </c:barChart>
      <c:catAx>
        <c:axId val="4033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485632"/>
        <c:crosses val="autoZero"/>
        <c:auto val="1"/>
        <c:lblAlgn val="ctr"/>
        <c:lblOffset val="100"/>
        <c:noMultiLvlLbl val="0"/>
      </c:catAx>
      <c:valAx>
        <c:axId val="4048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39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Foglio1!$K$22</c:f>
              <c:strCache>
                <c:ptCount val="1"/>
                <c:pt idx="0">
                  <c:v>Competenza digitale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Foglio1!$J$23:$J$26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Foglio1!$K$23:$K$26</c:f>
              <c:numCache>
                <c:formatCode>General</c:formatCode>
                <c:ptCount val="4"/>
                <c:pt idx="0">
                  <c:v>60</c:v>
                </c:pt>
                <c:pt idx="1">
                  <c:v>37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11168"/>
        <c:axId val="37543936"/>
      </c:barChart>
      <c:catAx>
        <c:axId val="37511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7543936"/>
        <c:crosses val="autoZero"/>
        <c:auto val="1"/>
        <c:lblAlgn val="ctr"/>
        <c:lblOffset val="100"/>
        <c:noMultiLvlLbl val="0"/>
      </c:catAx>
      <c:valAx>
        <c:axId val="3754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511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Foglio1!$F$29</c:f>
              <c:strCache>
                <c:ptCount val="1"/>
                <c:pt idx="0">
                  <c:v>Consapevolezza ed espressione culturale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Foglio1!$E$30:$E$33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Foglio1!$F$30:$F$33</c:f>
              <c:numCache>
                <c:formatCode>General</c:formatCode>
                <c:ptCount val="4"/>
                <c:pt idx="0">
                  <c:v>52</c:v>
                </c:pt>
                <c:pt idx="1">
                  <c:v>35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62272"/>
        <c:axId val="40488320"/>
      </c:barChart>
      <c:catAx>
        <c:axId val="40262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488320"/>
        <c:crosses val="autoZero"/>
        <c:auto val="1"/>
        <c:lblAlgn val="ctr"/>
        <c:lblOffset val="100"/>
        <c:noMultiLvlLbl val="0"/>
      </c:catAx>
      <c:valAx>
        <c:axId val="4048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262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11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7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21 ALUNNI </a:t>
                    </a:r>
                    <a:r>
                      <a:rPr lang="en-US"/>
                      <a:t>78%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21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67%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51 ALUNNI </a:t>
                    </a:r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40 ALUNNI </a:t>
                    </a:r>
                    <a:r>
                      <a:rPr lang="en-US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17 ALUNNI </a:t>
                    </a:r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51</c:v>
                </c:pt>
                <c:pt idx="1">
                  <c:v>40</c:v>
                </c:pt>
                <c:pt idx="2">
                  <c:v>17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51</c:v>
                </c:pt>
                <c:pt idx="1">
                  <c:v>40</c:v>
                </c:pt>
                <c:pt idx="2">
                  <c:v>17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49888"/>
        <c:axId val="32551680"/>
      </c:barChart>
      <c:catAx>
        <c:axId val="32549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2551680"/>
        <c:crosses val="autoZero"/>
        <c:auto val="1"/>
        <c:lblAlgn val="ctr"/>
        <c:lblOffset val="100"/>
        <c:noMultiLvlLbl val="0"/>
      </c:catAx>
      <c:valAx>
        <c:axId val="32551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54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45</c:v>
                </c:pt>
                <c:pt idx="1">
                  <c:v>43</c:v>
                </c:pt>
                <c:pt idx="2">
                  <c:v>21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60352"/>
        <c:axId val="38815232"/>
      </c:barChart>
      <c:catAx>
        <c:axId val="3866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815232"/>
        <c:crosses val="autoZero"/>
        <c:auto val="1"/>
        <c:lblAlgn val="ctr"/>
        <c:lblOffset val="100"/>
        <c:noMultiLvlLbl val="0"/>
      </c:catAx>
      <c:valAx>
        <c:axId val="3881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66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2018-2019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PRIMARIA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TERZE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COMPITO DI REALTA’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UDA</a:t>
            </a:r>
          </a:p>
          <a:p>
            <a:r>
              <a:rPr lang="it-IT" sz="2700" b="1" smtClean="0">
                <a:solidFill>
                  <a:srgbClr val="FF0000"/>
                </a:solidFill>
              </a:rPr>
              <a:t>«I COLORI NEL PIATTO»</a:t>
            </a:r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FF0000"/>
                </a:solidFill>
              </a:rPr>
              <a:t>ESITI ANALITICI PER CLASSE E DI SINTESI 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ESITI ANALITICI PER CIASCUNA COMPETENZA </a:t>
            </a:r>
          </a:p>
          <a:p>
            <a:endParaRPr lang="it-IT" sz="2700" b="1" dirty="0" smtClean="0">
              <a:solidFill>
                <a:srgbClr val="FF0000"/>
              </a:solidFill>
            </a:endParaRP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23130"/>
              </p:ext>
            </p:extLst>
          </p:nvPr>
        </p:nvGraphicFramePr>
        <p:xfrm>
          <a:off x="1475656" y="1412776"/>
          <a:ext cx="57606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235445"/>
              </p:ext>
            </p:extLst>
          </p:nvPr>
        </p:nvGraphicFramePr>
        <p:xfrm>
          <a:off x="1331640" y="1484784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461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628780"/>
              </p:ext>
            </p:extLst>
          </p:nvPr>
        </p:nvGraphicFramePr>
        <p:xfrm>
          <a:off x="1691680" y="1484784"/>
          <a:ext cx="561662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75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463940"/>
              </p:ext>
            </p:extLst>
          </p:nvPr>
        </p:nvGraphicFramePr>
        <p:xfrm>
          <a:off x="1691680" y="1196752"/>
          <a:ext cx="56166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13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372420"/>
              </p:ext>
            </p:extLst>
          </p:nvPr>
        </p:nvGraphicFramePr>
        <p:xfrm>
          <a:off x="1547664" y="1484784"/>
          <a:ext cx="59766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547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62623"/>
              </p:ext>
            </p:extLst>
          </p:nvPr>
        </p:nvGraphicFramePr>
        <p:xfrm>
          <a:off x="1619672" y="1340768"/>
          <a:ext cx="58326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85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3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653227"/>
              </p:ext>
            </p:extLst>
          </p:nvPr>
        </p:nvGraphicFramePr>
        <p:xfrm>
          <a:off x="1331640" y="1700808"/>
          <a:ext cx="552636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3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139237"/>
              </p:ext>
            </p:extLst>
          </p:nvPr>
        </p:nvGraphicFramePr>
        <p:xfrm>
          <a:off x="1619672" y="1700808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30549"/>
              </p:ext>
            </p:extLst>
          </p:nvPr>
        </p:nvGraphicFramePr>
        <p:xfrm>
          <a:off x="1382998" y="1772816"/>
          <a:ext cx="5454352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3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082549"/>
              </p:ext>
            </p:extLst>
          </p:nvPr>
        </p:nvGraphicFramePr>
        <p:xfrm>
          <a:off x="1403648" y="1628800"/>
          <a:ext cx="59766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3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200495"/>
              </p:ext>
            </p:extLst>
          </p:nvPr>
        </p:nvGraphicFramePr>
        <p:xfrm>
          <a:off x="1655676" y="1772816"/>
          <a:ext cx="55086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3 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760404"/>
              </p:ext>
            </p:extLst>
          </p:nvPr>
        </p:nvGraphicFramePr>
        <p:xfrm>
          <a:off x="1547664" y="1700808"/>
          <a:ext cx="55446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62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  <a:r>
              <a:rPr lang="it-IT" b="1" dirty="0" smtClean="0">
                <a:solidFill>
                  <a:srgbClr val="FF0000"/>
                </a:solidFill>
              </a:rPr>
              <a:t>SU   118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RICORRENTE:   «B»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140487"/>
              </p:ext>
            </p:extLst>
          </p:nvPr>
        </p:nvGraphicFramePr>
        <p:xfrm>
          <a:off x="1547664" y="2057400"/>
          <a:ext cx="5310336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484287"/>
              </p:ext>
            </p:extLst>
          </p:nvPr>
        </p:nvGraphicFramePr>
        <p:xfrm>
          <a:off x="1475656" y="1556792"/>
          <a:ext cx="57606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 SEGUIRE IL NUMERO DEGLI ALUNNI PER SINGOLA COMPETENZA DISTINTI PER FASCE DI LIVELLO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70228"/>
              </p:ext>
            </p:extLst>
          </p:nvPr>
        </p:nvGraphicFramePr>
        <p:xfrm>
          <a:off x="1691680" y="2057400"/>
          <a:ext cx="5688632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166</Words>
  <Application>Microsoft Office PowerPoint</Application>
  <PresentationFormat>Presentazione su schermo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108</cp:revision>
  <dcterms:created xsi:type="dcterms:W3CDTF">2017-10-22T20:17:50Z</dcterms:created>
  <dcterms:modified xsi:type="dcterms:W3CDTF">2019-06-20T22:00:13Z</dcterms:modified>
</cp:coreProperties>
</file>