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9" r:id="rId8"/>
    <p:sldId id="262" r:id="rId9"/>
    <p:sldId id="263" r:id="rId10"/>
    <p:sldId id="264" r:id="rId11"/>
    <p:sldId id="261" r:id="rId12"/>
    <p:sldId id="270" r:id="rId13"/>
    <p:sldId id="271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3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 ALUNNI </a:t>
                    </a:r>
                    <a:r>
                      <a:rPr lang="en-US"/>
                      <a:t>37%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10 ALUNNI </a:t>
                    </a:r>
                    <a:r>
                      <a:rPr lang="en-US"/>
                      <a:t>53%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 ALUNNI </a:t>
                    </a:r>
                    <a:r>
                      <a:rPr lang="en-US"/>
                      <a:t>10%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Foglio1!$A$5:$A$8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Foglio1!$B$5:$B$8</c:f>
              <c:numCache>
                <c:formatCode>General</c:formatCode>
                <c:ptCount val="4"/>
                <c:pt idx="0">
                  <c:v>7</c:v>
                </c:pt>
                <c:pt idx="1">
                  <c:v>10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Foglio1!$H$2</c:f>
              <c:strCache>
                <c:ptCount val="1"/>
                <c:pt idx="0">
                  <c:v>Competenza matematica e comp di base in scienze e tecnologia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Foglio1!$G$3:$G$6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Foglio1!$H$3:$H$6</c:f>
              <c:numCache>
                <c:formatCode>General</c:formatCode>
                <c:ptCount val="4"/>
                <c:pt idx="0">
                  <c:v>47</c:v>
                </c:pt>
                <c:pt idx="1">
                  <c:v>35</c:v>
                </c:pt>
                <c:pt idx="2">
                  <c:v>9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347264"/>
        <c:axId val="78365824"/>
      </c:barChart>
      <c:catAx>
        <c:axId val="783472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78365824"/>
        <c:crosses val="autoZero"/>
        <c:auto val="1"/>
        <c:lblAlgn val="ctr"/>
        <c:lblOffset val="100"/>
        <c:noMultiLvlLbl val="0"/>
      </c:catAx>
      <c:valAx>
        <c:axId val="78365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83472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Foglio1!$K$15</c:f>
              <c:strCache>
                <c:ptCount val="1"/>
                <c:pt idx="0">
                  <c:v>Compet socialie civiche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Foglio1!$J$16:$J$19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Foglio1!$K$16:$K$19</c:f>
              <c:numCache>
                <c:formatCode>General</c:formatCode>
                <c:ptCount val="4"/>
                <c:pt idx="0">
                  <c:v>50</c:v>
                </c:pt>
                <c:pt idx="1">
                  <c:v>35</c:v>
                </c:pt>
                <c:pt idx="2">
                  <c:v>9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089088"/>
        <c:axId val="80090624"/>
      </c:barChart>
      <c:catAx>
        <c:axId val="800890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80090624"/>
        <c:crosses val="autoZero"/>
        <c:auto val="1"/>
        <c:lblAlgn val="ctr"/>
        <c:lblOffset val="100"/>
        <c:noMultiLvlLbl val="0"/>
      </c:catAx>
      <c:valAx>
        <c:axId val="800906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00890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Foglio1!$F$15</c:f>
              <c:strCache>
                <c:ptCount val="1"/>
                <c:pt idx="0">
                  <c:v>Impar ad impar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Foglio1!$E$16:$E$19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Foglio1!$F$16:$F$19</c:f>
              <c:numCache>
                <c:formatCode>General</c:formatCode>
                <c:ptCount val="4"/>
                <c:pt idx="0">
                  <c:v>50</c:v>
                </c:pt>
                <c:pt idx="1">
                  <c:v>31</c:v>
                </c:pt>
                <c:pt idx="2">
                  <c:v>14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479552"/>
        <c:axId val="86249472"/>
      </c:barChart>
      <c:catAx>
        <c:axId val="814795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86249472"/>
        <c:crosses val="autoZero"/>
        <c:auto val="1"/>
        <c:lblAlgn val="ctr"/>
        <c:lblOffset val="100"/>
        <c:noMultiLvlLbl val="0"/>
      </c:catAx>
      <c:valAx>
        <c:axId val="862494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14795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9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45%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9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45%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 ALUNNO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 ALUNNO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Foglio1!$A$5:$A$8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Foglio1!$B$5:$B$8</c:f>
              <c:numCache>
                <c:formatCode>General</c:formatCode>
                <c:ptCount val="4"/>
                <c:pt idx="0">
                  <c:v>9</c:v>
                </c:pt>
                <c:pt idx="1">
                  <c:v>9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explosion val="1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10 ALUNNI </a:t>
                    </a:r>
                    <a:r>
                      <a:rPr lang="en-US"/>
                      <a:t>56%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4 ALUNNI </a:t>
                    </a:r>
                    <a:r>
                      <a:rPr lang="en-US"/>
                      <a:t>22%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 ALUNNI </a:t>
                    </a:r>
                    <a:r>
                      <a:rPr lang="en-US"/>
                      <a:t>22%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Foglio1!$A$5:$A$7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Foglio1!$B$5:$B$7</c:f>
              <c:numCache>
                <c:formatCode>General</c:formatCode>
                <c:ptCount val="3"/>
                <c:pt idx="0">
                  <c:v>10</c:v>
                </c:pt>
                <c:pt idx="1">
                  <c:v>4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13 ALUNNI </a:t>
                    </a:r>
                    <a:r>
                      <a:rPr lang="en-US"/>
                      <a:t>59%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4 ALUNNI </a:t>
                    </a:r>
                    <a:r>
                      <a:rPr lang="en-US"/>
                      <a:t>18%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 ALUNNI </a:t>
                    </a:r>
                    <a:r>
                      <a:rPr lang="en-US"/>
                      <a:t>18%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 ALUNNO </a:t>
                    </a:r>
                    <a:r>
                      <a:rPr lang="en-US"/>
                      <a:t>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Foglio1!$A$5:$A$8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Foglio1!$B$5:$B$8</c:f>
              <c:numCache>
                <c:formatCode>General</c:formatCode>
                <c:ptCount val="4"/>
                <c:pt idx="0">
                  <c:v>13</c:v>
                </c:pt>
                <c:pt idx="1">
                  <c:v>4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11 ALUNNI </a:t>
                    </a:r>
                    <a:r>
                      <a:rPr lang="en-US"/>
                      <a:t>52%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 ALUNNI </a:t>
                    </a:r>
                    <a:r>
                      <a:rPr lang="en-US"/>
                      <a:t>29%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 ALUNNI </a:t>
                    </a:r>
                    <a:r>
                      <a:rPr lang="en-US"/>
                      <a:t>14%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 ALUNNO </a:t>
                    </a:r>
                    <a:r>
                      <a:rPr lang="en-US"/>
                      <a:t>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Foglio1!$A$5:$A$8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Foglio1!$B$5:$B$8</c:f>
              <c:numCache>
                <c:formatCode>General</c:formatCode>
                <c:ptCount val="4"/>
                <c:pt idx="0">
                  <c:v>11</c:v>
                </c:pt>
                <c:pt idx="1">
                  <c:v>6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8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38%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10 ALUNNI </a:t>
                    </a:r>
                    <a:r>
                      <a:rPr lang="en-US"/>
                      <a:t>48%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 ALUNNO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Foglio1!$A$5:$A$8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Foglio1!$B$5:$B$8</c:f>
              <c:numCache>
                <c:formatCode>General</c:formatCode>
                <c:ptCount val="4"/>
                <c:pt idx="0">
                  <c:v>8</c:v>
                </c:pt>
                <c:pt idx="1">
                  <c:v>10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58 ALUNNI </a:t>
                    </a:r>
                    <a:r>
                      <a:rPr lang="en-US"/>
                      <a:t>48%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43 ALUNNI </a:t>
                    </a:r>
                    <a:r>
                      <a:rPr lang="en-US"/>
                      <a:t>35%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14 ALUNNI </a:t>
                    </a:r>
                    <a:r>
                      <a:rPr lang="en-US"/>
                      <a:t>12%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6 ALUNNI </a:t>
                    </a:r>
                    <a:r>
                      <a:rPr lang="en-US"/>
                      <a:t>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Foglio1!$A$5:$A$8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Foglio1!$B$5:$B$8</c:f>
              <c:numCache>
                <c:formatCode>General</c:formatCode>
                <c:ptCount val="4"/>
                <c:pt idx="0">
                  <c:v>58</c:v>
                </c:pt>
                <c:pt idx="1">
                  <c:v>43</c:v>
                </c:pt>
                <c:pt idx="2">
                  <c:v>14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Foglio1!$A$5:$A$8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Foglio1!$B$5:$B$8</c:f>
              <c:numCache>
                <c:formatCode>General</c:formatCode>
                <c:ptCount val="4"/>
                <c:pt idx="0">
                  <c:v>58</c:v>
                </c:pt>
                <c:pt idx="1">
                  <c:v>43</c:v>
                </c:pt>
                <c:pt idx="2">
                  <c:v>14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718016"/>
        <c:axId val="32339840"/>
      </c:barChart>
      <c:catAx>
        <c:axId val="317180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32339840"/>
        <c:crosses val="autoZero"/>
        <c:auto val="1"/>
        <c:lblAlgn val="ctr"/>
        <c:lblOffset val="100"/>
        <c:noMultiLvlLbl val="0"/>
      </c:catAx>
      <c:valAx>
        <c:axId val="32339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7180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Comunicaz nella madrelingua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Foglio1!$A$3:$A$6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Foglio1!$B$3:$B$6</c:f>
              <c:numCache>
                <c:formatCode>General</c:formatCode>
                <c:ptCount val="4"/>
                <c:pt idx="0">
                  <c:v>48</c:v>
                </c:pt>
                <c:pt idx="1">
                  <c:v>34</c:v>
                </c:pt>
                <c:pt idx="2">
                  <c:v>11</c:v>
                </c:pt>
                <c:pt idx="3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310272"/>
        <c:axId val="40311808"/>
      </c:barChart>
      <c:catAx>
        <c:axId val="403102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40311808"/>
        <c:crosses val="autoZero"/>
        <c:auto val="1"/>
        <c:lblAlgn val="ctr"/>
        <c:lblOffset val="100"/>
        <c:noMultiLvlLbl val="0"/>
      </c:catAx>
      <c:valAx>
        <c:axId val="40311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3102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2318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71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3084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3140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4979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402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8041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314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7684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45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828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263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>
            <a:spLocks noGrp="1"/>
          </p:cNvSpPr>
          <p:nvPr/>
        </p:nvSpPr>
        <p:spPr>
          <a:xfrm>
            <a:off x="685800" y="1556792"/>
            <a:ext cx="7772400" cy="3744416"/>
          </a:xfrm>
          <a:prstGeom prst="rect">
            <a:avLst/>
          </a:prstGeom>
          <a:ln w="3175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700" b="1" dirty="0" smtClean="0">
                <a:solidFill>
                  <a:srgbClr val="FF0000"/>
                </a:solidFill>
              </a:rPr>
              <a:t>A.S. 2018-2019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ISTITUTO COMPRENSIVO </a:t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2700" b="1" dirty="0" smtClean="0">
                <a:solidFill>
                  <a:srgbClr val="FF0000"/>
                </a:solidFill>
              </a:rPr>
              <a:t>MUSTI-DIMICCOLI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SCUOLA PRIMARIA 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CLASSI PRIME</a:t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2700" b="1" dirty="0" smtClean="0">
                <a:solidFill>
                  <a:srgbClr val="FF0000"/>
                </a:solidFill>
              </a:rPr>
              <a:t>ESITI PROVE  PER COMPETENZE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COMPITO DI REALTA’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UDA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«A CACCIA DI REGOLE»</a:t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2700" b="1" dirty="0" smtClean="0">
                <a:solidFill>
                  <a:srgbClr val="FF0000"/>
                </a:solidFill>
              </a:rPr>
              <a:t>ESITI ANALITICI PER CLASSE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ESITI DI SINTESI PER INTERCLASSE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PER CIASCUNA COMPETENZA 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/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/>
            </a:r>
            <a:br>
              <a:rPr lang="it-IT" sz="3200" b="1" dirty="0" smtClean="0">
                <a:solidFill>
                  <a:srgbClr val="FF0000"/>
                </a:solidFill>
              </a:rPr>
            </a:br>
            <a:endParaRPr lang="it-IT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617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339752" y="404664"/>
            <a:ext cx="41044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STATISTICA ANALITICA DELLE COMPETENZE </a:t>
            </a:r>
            <a:endParaRPr lang="it-IT" b="1" dirty="0" smtClean="0">
              <a:solidFill>
                <a:srgbClr val="FF0000"/>
              </a:solidFill>
            </a:endParaRP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A SEGUIRE IL NUMERO DEGLI ALUNNI PER SINGOLA COMPETENZA  DISTINTI PER FASCE DI LIVELLO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5763526"/>
              </p:ext>
            </p:extLst>
          </p:nvPr>
        </p:nvGraphicFramePr>
        <p:xfrm>
          <a:off x="1475656" y="2057400"/>
          <a:ext cx="6120680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0261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5958174"/>
              </p:ext>
            </p:extLst>
          </p:nvPr>
        </p:nvGraphicFramePr>
        <p:xfrm>
          <a:off x="1547664" y="1268760"/>
          <a:ext cx="595840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5393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8739491"/>
              </p:ext>
            </p:extLst>
          </p:nvPr>
        </p:nvGraphicFramePr>
        <p:xfrm>
          <a:off x="1691680" y="1484784"/>
          <a:ext cx="604867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8286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8872779"/>
              </p:ext>
            </p:extLst>
          </p:nvPr>
        </p:nvGraphicFramePr>
        <p:xfrm>
          <a:off x="1547664" y="1412776"/>
          <a:ext cx="612068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3052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55576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1 A</a:t>
            </a:r>
            <a:endParaRPr lang="it-IT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4076991"/>
              </p:ext>
            </p:extLst>
          </p:nvPr>
        </p:nvGraphicFramePr>
        <p:xfrm>
          <a:off x="1655676" y="2057400"/>
          <a:ext cx="5202324" cy="353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9962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560" y="548680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1 B</a:t>
            </a:r>
            <a:endParaRPr lang="it-IT" sz="54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6429233"/>
              </p:ext>
            </p:extLst>
          </p:nvPr>
        </p:nvGraphicFramePr>
        <p:xfrm>
          <a:off x="1043608" y="2057400"/>
          <a:ext cx="5814392" cy="353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5150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755576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1 C</a:t>
            </a:r>
            <a:endParaRPr lang="it-IT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9229039"/>
              </p:ext>
            </p:extLst>
          </p:nvPr>
        </p:nvGraphicFramePr>
        <p:xfrm>
          <a:off x="1259632" y="2057400"/>
          <a:ext cx="6120680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9380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755576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1 D</a:t>
            </a:r>
            <a:endParaRPr lang="it-IT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0673539"/>
              </p:ext>
            </p:extLst>
          </p:nvPr>
        </p:nvGraphicFramePr>
        <p:xfrm>
          <a:off x="1331640" y="1772816"/>
          <a:ext cx="576064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3337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55576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1 E</a:t>
            </a:r>
            <a:endParaRPr lang="it-IT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8076145"/>
              </p:ext>
            </p:extLst>
          </p:nvPr>
        </p:nvGraphicFramePr>
        <p:xfrm>
          <a:off x="1475656" y="1700808"/>
          <a:ext cx="561662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7312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55576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1 F</a:t>
            </a:r>
            <a:endParaRPr lang="it-IT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4328202"/>
              </p:ext>
            </p:extLst>
          </p:nvPr>
        </p:nvGraphicFramePr>
        <p:xfrm>
          <a:off x="1331640" y="1628800"/>
          <a:ext cx="568863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8379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763688" y="708073"/>
            <a:ext cx="4968552" cy="10156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VALORE RICORRENTE(MODA) 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SU   121 ALUNNI  ESAMINATI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VALORE RICORRENTE:   «A»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9198403"/>
              </p:ext>
            </p:extLst>
          </p:nvPr>
        </p:nvGraphicFramePr>
        <p:xfrm>
          <a:off x="1619672" y="2057400"/>
          <a:ext cx="5616624" cy="3819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5531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2850425"/>
              </p:ext>
            </p:extLst>
          </p:nvPr>
        </p:nvGraphicFramePr>
        <p:xfrm>
          <a:off x="1619672" y="1484784"/>
          <a:ext cx="547260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06419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1509</TotalTime>
  <Words>178</Words>
  <Application>Microsoft Office PowerPoint</Application>
  <PresentationFormat>Presentazione su schermo (4:3)</PresentationFormat>
  <Paragraphs>58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Bruno</dc:creator>
  <cp:lastModifiedBy>Bruno</cp:lastModifiedBy>
  <cp:revision>111</cp:revision>
  <dcterms:created xsi:type="dcterms:W3CDTF">2017-10-22T20:17:50Z</dcterms:created>
  <dcterms:modified xsi:type="dcterms:W3CDTF">2019-06-20T21:37:12Z</dcterms:modified>
</cp:coreProperties>
</file>