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1" r:id="rId4"/>
    <p:sldId id="292" r:id="rId5"/>
    <p:sldId id="290" r:id="rId6"/>
    <p:sldId id="29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9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99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5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36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66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96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6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7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41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4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6B43-3106-4BE8-B687-9B65D3D83C43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39D1-7A2B-4673-A830-7214000C6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53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 comprens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12961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59632" y="1844824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ISTITUTO COMPRENSIVO  MUSTI-DIMICCOLI</a:t>
            </a:r>
          </a:p>
          <a:p>
            <a:pPr algn="ctr"/>
            <a:r>
              <a:rPr lang="it-IT" b="1" dirty="0" smtClean="0"/>
              <a:t>VIA PALESTRO 84</a:t>
            </a:r>
          </a:p>
          <a:p>
            <a:pPr algn="ctr"/>
            <a:r>
              <a:rPr lang="it-IT" b="1" dirty="0" smtClean="0"/>
              <a:t>BARLETTA</a:t>
            </a:r>
          </a:p>
          <a:p>
            <a:pPr algn="ctr"/>
            <a:r>
              <a:rPr lang="it-IT" b="1" dirty="0" smtClean="0"/>
              <a:t>DIRIGENTE SCOLASTICO PROF.CARLUCCI ROSA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MONITORAGGIO A CURA DEI  DOCENTI </a:t>
            </a:r>
          </a:p>
          <a:p>
            <a:pPr algn="ctr"/>
            <a:r>
              <a:rPr lang="it-IT" b="1" dirty="0" smtClean="0"/>
              <a:t> BRUNO ANNA MARIA-RIZZITELLI COSIMO</a:t>
            </a:r>
          </a:p>
          <a:p>
            <a:pPr algn="ctr"/>
            <a:r>
              <a:rPr lang="it-IT" b="1" dirty="0" smtClean="0"/>
              <a:t>SARACINO LUCIA-BALESTRUCCI SABINA</a:t>
            </a:r>
          </a:p>
          <a:p>
            <a:pPr algn="ctr"/>
            <a:r>
              <a:rPr lang="it-IT" sz="1600" b="1" dirty="0" smtClean="0"/>
              <a:t>ANNO SCOLASTICO 2018-2019</a:t>
            </a:r>
          </a:p>
          <a:p>
            <a:pPr algn="ctr"/>
            <a:endParaRPr lang="it-IT" sz="1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79388" y="4725144"/>
            <a:ext cx="6336704" cy="1785104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MONITORAGGIO DEI QUESTIONARI RIVOLTI AI DOCENTI PER L’ AUTOVALUTAZIONE D’ ISTITUTO</a:t>
            </a:r>
          </a:p>
          <a:p>
            <a:pPr algn="ctr"/>
            <a:r>
              <a:rPr lang="it-IT" b="1" dirty="0" smtClean="0"/>
              <a:t>SEZIONI: </a:t>
            </a:r>
          </a:p>
          <a:p>
            <a:pPr algn="ctr"/>
            <a:r>
              <a:rPr lang="it-IT" b="1" dirty="0" smtClean="0"/>
              <a:t>1)CURRICOLO-PROGETTAZIONE-VALUTAZIONE</a:t>
            </a:r>
          </a:p>
          <a:p>
            <a:r>
              <a:rPr lang="it-IT" sz="2000" b="1" dirty="0" smtClean="0"/>
              <a:t>2)SVILUPPO E VALORIZZAZIONE DELLE RISORSE UMANE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246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1276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5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7687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3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08712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4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6967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3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687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03648" y="3326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SVILUPPO  E VALORIZZAZIONE DELLE RISORSE UMANE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5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967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1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56784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7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7687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0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1276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11660" y="70198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CURRICOLO-PROGETTAZIONE-VALUTAZIONE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68752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5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332656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RELAZIONE DEL MONITORAGGIO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Si  monitorano le risposte di 100 docenti.</a:t>
            </a:r>
          </a:p>
          <a:p>
            <a:pPr algn="ctr"/>
            <a:r>
              <a:rPr lang="it-IT" sz="2400" dirty="0" smtClean="0"/>
              <a:t>Il 70% dei docenti  sostiene   che gli studenti in questa istituzione scolastica sono affidati alle sezioni secondo modalità abbastanza chiare e condivise. La scuola collabora </a:t>
            </a:r>
            <a:r>
              <a:rPr lang="it-IT" sz="2400" dirty="0" smtClean="0">
                <a:solidFill>
                  <a:srgbClr val="FF0000"/>
                </a:solidFill>
              </a:rPr>
              <a:t>molto/abbastanza(in egual misura percentuale 50%) </a:t>
            </a:r>
            <a:r>
              <a:rPr lang="it-IT" sz="2400" dirty="0" smtClean="0"/>
              <a:t> con gli enti del territorio,   tiene </a:t>
            </a:r>
            <a:r>
              <a:rPr lang="it-IT" sz="2400" dirty="0" smtClean="0">
                <a:solidFill>
                  <a:srgbClr val="FF0000"/>
                </a:solidFill>
              </a:rPr>
              <a:t>abbastanza (70%)</a:t>
            </a:r>
            <a:r>
              <a:rPr lang="it-IT" sz="2400" dirty="0" smtClean="0"/>
              <a:t> in considerazione le proposte avanzate dai genitori e  con essi  si confronta   sul progetto educativo della scuola. Questa scuola facilita abbastanza l’ uso dei laboratori nella didattica curricolare,  esiste un </a:t>
            </a:r>
            <a:r>
              <a:rPr lang="it-IT" sz="2400" dirty="0" smtClean="0">
                <a:solidFill>
                  <a:srgbClr val="FF0000"/>
                </a:solidFill>
              </a:rPr>
              <a:t>ottimo</a:t>
            </a:r>
            <a:r>
              <a:rPr lang="it-IT" sz="2400" dirty="0" smtClean="0"/>
              <a:t> processo di comunicazione (l’ 80%),   inoltre c’ è </a:t>
            </a:r>
            <a:r>
              <a:rPr lang="it-IT" sz="2400" dirty="0" smtClean="0">
                <a:solidFill>
                  <a:srgbClr val="FF0000"/>
                </a:solidFill>
              </a:rPr>
              <a:t>abbastanza(80%)</a:t>
            </a:r>
            <a:r>
              <a:rPr lang="it-IT" sz="2400" dirty="0" smtClean="0"/>
              <a:t> partecipazione alle responsabilità   e ai compiti dell’ organizzazione scolastica . Questa istituzione risponde </a:t>
            </a:r>
            <a:r>
              <a:rPr lang="it-IT" sz="2400" dirty="0" smtClean="0">
                <a:solidFill>
                  <a:srgbClr val="FF0000"/>
                </a:solidFill>
              </a:rPr>
              <a:t>abbastanza</a:t>
            </a:r>
            <a:r>
              <a:rPr lang="it-IT" sz="2400" dirty="0" smtClean="0"/>
              <a:t> (80%) ai bisogni formativi degli insegnanti, gli stessi propongono corsi di formazione funzionali al miglioramento dell’ azione didattica (più del 60%).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8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678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459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1276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49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287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9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847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9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4075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42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72807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23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84076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87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967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311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04048" y="18448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prove parallele ed eventualmente rivisitano la progettazione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381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24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476672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Risulta </a:t>
            </a:r>
            <a:r>
              <a:rPr lang="it-IT" sz="2800" dirty="0" smtClean="0"/>
              <a:t>abbastanza  </a:t>
            </a:r>
            <a:r>
              <a:rPr lang="it-IT" sz="2800" dirty="0"/>
              <a:t>valorizzata </a:t>
            </a:r>
            <a:r>
              <a:rPr lang="it-IT" sz="2800" dirty="0" smtClean="0"/>
              <a:t>l’ attività di ricerca-azione e la </a:t>
            </a:r>
            <a:r>
              <a:rPr lang="it-IT" sz="2800" dirty="0"/>
              <a:t>formazione su nuove metodologie , è </a:t>
            </a:r>
            <a:r>
              <a:rPr lang="it-IT" sz="2800" dirty="0" smtClean="0">
                <a:solidFill>
                  <a:srgbClr val="FF0000"/>
                </a:solidFill>
              </a:rPr>
              <a:t>abbastanza</a:t>
            </a:r>
            <a:r>
              <a:rPr lang="it-IT" sz="2800" dirty="0" smtClean="0"/>
              <a:t> </a:t>
            </a:r>
            <a:r>
              <a:rPr lang="it-IT" sz="2800" dirty="0"/>
              <a:t>regolare il confronto tra </a:t>
            </a:r>
            <a:r>
              <a:rPr lang="it-IT" sz="2800" dirty="0" smtClean="0"/>
              <a:t>colleghi e abbastanza </a:t>
            </a:r>
            <a:r>
              <a:rPr lang="it-IT" sz="2800" dirty="0"/>
              <a:t>favorita la costruzione di linee d’ indirizzo condivise per costruire il curricolo. Nella progettazione, i docenti utilizzano </a:t>
            </a:r>
            <a:r>
              <a:rPr lang="it-IT" sz="2800" dirty="0" smtClean="0">
                <a:solidFill>
                  <a:srgbClr val="FF0000"/>
                </a:solidFill>
              </a:rPr>
              <a:t>molto/abbastanza (circa il 50%in egual misura)</a:t>
            </a:r>
            <a:r>
              <a:rPr lang="it-IT" sz="2800" dirty="0" smtClean="0"/>
              <a:t> </a:t>
            </a:r>
            <a:r>
              <a:rPr lang="it-IT" sz="2800" dirty="0"/>
              <a:t>i criteri di personalizzazione deliberati a livello collegiale e tengono </a:t>
            </a:r>
            <a:r>
              <a:rPr lang="it-IT" sz="2800" dirty="0" smtClean="0">
                <a:solidFill>
                  <a:srgbClr val="FF0000"/>
                </a:solidFill>
              </a:rPr>
              <a:t>molto in conto (70%) </a:t>
            </a:r>
            <a:r>
              <a:rPr lang="it-IT" sz="2800" dirty="0" smtClean="0"/>
              <a:t>i </a:t>
            </a:r>
            <a:r>
              <a:rPr lang="it-IT" sz="2800" dirty="0"/>
              <a:t>diversi profili   di funzionamento degli studenti nella progettazione didattica. </a:t>
            </a:r>
          </a:p>
        </p:txBody>
      </p:sp>
    </p:spTree>
    <p:extLst>
      <p:ext uri="{BB962C8B-B14F-4D97-AF65-F5344CB8AC3E}">
        <p14:creationId xmlns:p14="http://schemas.microsoft.com/office/powerpoint/2010/main" val="1309913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76875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95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127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49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247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84168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one</a:t>
            </a:r>
            <a:r>
              <a:rPr lang="it-IT" dirty="0" smtClean="0"/>
              <a:t> individuale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3134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2879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11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5"/>
            <a:ext cx="69847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25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567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08104" y="18448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incontri di programmazione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5222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80720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49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287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016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98477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26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407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0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8801" y="620688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Il POF risponde </a:t>
            </a:r>
            <a:r>
              <a:rPr lang="it-IT" sz="2800" dirty="0">
                <a:solidFill>
                  <a:srgbClr val="FF0000"/>
                </a:solidFill>
              </a:rPr>
              <a:t>ampiamente</a:t>
            </a:r>
            <a:r>
              <a:rPr lang="it-IT" sz="2800" dirty="0"/>
              <a:t> alle esigenze e bisogni formativi di tutte le componenti interne ed esterne in riferimento al profilo in uscita. Risulta </a:t>
            </a:r>
            <a:r>
              <a:rPr lang="it-IT" sz="2800" dirty="0" smtClean="0">
                <a:solidFill>
                  <a:srgbClr val="FF0000"/>
                </a:solidFill>
              </a:rPr>
              <a:t>abbastanza </a:t>
            </a:r>
            <a:r>
              <a:rPr lang="it-IT" sz="2800" dirty="0" smtClean="0"/>
              <a:t>favorito </a:t>
            </a:r>
            <a:r>
              <a:rPr lang="it-IT" sz="2800" dirty="0">
                <a:solidFill>
                  <a:srgbClr val="FF0000"/>
                </a:solidFill>
              </a:rPr>
              <a:t>(58%)</a:t>
            </a:r>
            <a:r>
              <a:rPr lang="it-IT" sz="2800" dirty="0" smtClean="0"/>
              <a:t> </a:t>
            </a:r>
            <a:r>
              <a:rPr lang="it-IT" sz="2800" dirty="0"/>
              <a:t>il confronto professionale con appositi strumenti di documentazione,  la progettazione didattica e la valutazione degli  esiti  sono  </a:t>
            </a:r>
            <a:r>
              <a:rPr lang="it-IT" sz="2800" dirty="0" smtClean="0">
                <a:solidFill>
                  <a:srgbClr val="FF0000"/>
                </a:solidFill>
              </a:rPr>
              <a:t>ben</a:t>
            </a:r>
            <a:r>
              <a:rPr lang="it-IT" sz="2800" dirty="0" smtClean="0"/>
              <a:t>  </a:t>
            </a:r>
            <a:r>
              <a:rPr lang="it-IT" sz="2800" dirty="0"/>
              <a:t>realizzate da gruppi di lavoro </a:t>
            </a:r>
            <a:r>
              <a:rPr lang="it-IT" sz="2800" dirty="0" smtClean="0"/>
              <a:t>formalizzati (63%).  </a:t>
            </a:r>
            <a:r>
              <a:rPr lang="it-IT" sz="2800" dirty="0"/>
              <a:t>E’ </a:t>
            </a:r>
            <a:r>
              <a:rPr lang="it-IT" sz="2800" dirty="0">
                <a:solidFill>
                  <a:srgbClr val="FF0000"/>
                </a:solidFill>
              </a:rPr>
              <a:t>abbastanza </a:t>
            </a:r>
            <a:r>
              <a:rPr lang="it-IT" sz="2800" dirty="0"/>
              <a:t>promossa la progettazione in rete con altre scuole del territorio per la costruzione del curricolo </a:t>
            </a:r>
            <a:r>
              <a:rPr lang="it-IT" sz="2800" dirty="0" smtClean="0"/>
              <a:t>verticale (65%).  </a:t>
            </a:r>
            <a:r>
              <a:rPr lang="it-IT" sz="2800" dirty="0"/>
              <a:t>La valutazione dell’ apprendimento </a:t>
            </a:r>
            <a:r>
              <a:rPr lang="it-IT" sz="2800" dirty="0" smtClean="0"/>
              <a:t> </a:t>
            </a:r>
            <a:r>
              <a:rPr lang="it-IT" sz="2800" dirty="0"/>
              <a:t>si realizza </a:t>
            </a:r>
            <a:r>
              <a:rPr lang="it-IT" sz="2800" dirty="0" smtClean="0"/>
              <a:t>(</a:t>
            </a:r>
            <a:r>
              <a:rPr lang="it-IT" sz="2800" dirty="0" smtClean="0">
                <a:solidFill>
                  <a:srgbClr val="FF0000"/>
                </a:solidFill>
              </a:rPr>
              <a:t>molto/abbastanza, nella misura del 50% circa)</a:t>
            </a:r>
            <a:r>
              <a:rPr lang="it-IT" sz="2800" dirty="0" smtClean="0"/>
              <a:t> </a:t>
            </a:r>
            <a:r>
              <a:rPr lang="it-IT" sz="2800" dirty="0"/>
              <a:t>con strumenti progettati e condivisi.</a:t>
            </a:r>
          </a:p>
        </p:txBody>
      </p:sp>
    </p:spTree>
    <p:extLst>
      <p:ext uri="{BB962C8B-B14F-4D97-AF65-F5344CB8AC3E}">
        <p14:creationId xmlns:p14="http://schemas.microsoft.com/office/powerpoint/2010/main" val="2771223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5272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53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84776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90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87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66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7"/>
            <a:ext cx="669674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41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087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22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7"/>
            <a:ext cx="640871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56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12768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1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dipartimenti procedono alla lettura degli esiti delle prove parallele ed eventualmente rivisitano la progettazione (</a:t>
            </a:r>
            <a:r>
              <a:rPr lang="it-IT" sz="2400" dirty="0" smtClean="0">
                <a:solidFill>
                  <a:srgbClr val="FF0000"/>
                </a:solidFill>
              </a:rPr>
              <a:t>abbastanza il 58%, molto il 41 %). </a:t>
            </a:r>
            <a:r>
              <a:rPr lang="it-IT" sz="2400" dirty="0" smtClean="0"/>
              <a:t>Si utilizzano  </a:t>
            </a:r>
            <a:r>
              <a:rPr lang="it-IT" sz="2400" dirty="0" smtClean="0">
                <a:solidFill>
                  <a:srgbClr val="FF0000"/>
                </a:solidFill>
              </a:rPr>
              <a:t>abbastanza (68%)</a:t>
            </a:r>
            <a:r>
              <a:rPr lang="it-IT" sz="2400" dirty="0" smtClean="0"/>
              <a:t> </a:t>
            </a:r>
            <a:r>
              <a:rPr lang="it-IT" sz="2400" dirty="0"/>
              <a:t>gli esiti delle rilevazioni </a:t>
            </a:r>
            <a:r>
              <a:rPr lang="it-IT" sz="2400" dirty="0" smtClean="0"/>
              <a:t>nazionali per rimodulare la progettazione didattica.  La progettazione del consiglio di classe/d’ interclasse è un adempimento burocratico: </a:t>
            </a:r>
            <a:r>
              <a:rPr lang="it-IT" sz="2400" dirty="0" smtClean="0">
                <a:solidFill>
                  <a:srgbClr val="FF0000"/>
                </a:solidFill>
              </a:rPr>
              <a:t>abbastanza per il 47%, molto per il 22%. </a:t>
            </a:r>
            <a:r>
              <a:rPr lang="it-IT" sz="2400" dirty="0" smtClean="0"/>
              <a:t>Le situazioni effettive di insegnamento-apprendimento sono molto coerenti con la progettazione individuale per il 42%. </a:t>
            </a:r>
          </a:p>
          <a:p>
            <a:pPr algn="ctr"/>
            <a:r>
              <a:rPr lang="it-IT" sz="2400" dirty="0" smtClean="0"/>
              <a:t> L’ organizzazione della scuola è </a:t>
            </a:r>
            <a:r>
              <a:rPr lang="it-IT" sz="2400" dirty="0" smtClean="0">
                <a:solidFill>
                  <a:srgbClr val="FF0000"/>
                </a:solidFill>
              </a:rPr>
              <a:t>abbastanza</a:t>
            </a:r>
            <a:r>
              <a:rPr lang="it-IT" sz="2400" dirty="0" smtClean="0"/>
              <a:t> funzionale (66%) alla progettazione di un curricolo per competenze. Si collabora </a:t>
            </a:r>
            <a:r>
              <a:rPr lang="it-IT" sz="2400" dirty="0" smtClean="0">
                <a:solidFill>
                  <a:srgbClr val="FF0000"/>
                </a:solidFill>
              </a:rPr>
              <a:t>molto/abbastanza</a:t>
            </a:r>
            <a:r>
              <a:rPr lang="it-IT" sz="2400" dirty="0" smtClean="0"/>
              <a:t> tra colleghi per la realizzazione di modalità didattiche innovative. I docenti contribuiscono </a:t>
            </a:r>
            <a:r>
              <a:rPr lang="it-IT" sz="2400" dirty="0" smtClean="0">
                <a:solidFill>
                  <a:srgbClr val="FF0000"/>
                </a:solidFill>
              </a:rPr>
              <a:t>abbastanza</a:t>
            </a:r>
            <a:r>
              <a:rPr lang="it-IT" sz="2400" dirty="0" smtClean="0"/>
              <a:t> all’ attuazione di strategie comuni  su aspetti della vita scolastica. Nell’ azione didattica si </a:t>
            </a:r>
            <a:r>
              <a:rPr lang="it-IT" sz="2600" dirty="0" smtClean="0"/>
              <a:t>adottano </a:t>
            </a:r>
            <a:r>
              <a:rPr lang="it-IT" sz="2600" dirty="0" smtClean="0">
                <a:solidFill>
                  <a:srgbClr val="FF0000"/>
                </a:solidFill>
              </a:rPr>
              <a:t>molto/abbastanza </a:t>
            </a:r>
            <a:r>
              <a:rPr lang="it-IT" sz="2600" dirty="0" smtClean="0"/>
              <a:t>strategie orientative.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94141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76470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56%</a:t>
            </a:r>
            <a:r>
              <a:rPr lang="it-IT" dirty="0" smtClean="0"/>
              <a:t> dei docenti ( </a:t>
            </a:r>
            <a:r>
              <a:rPr lang="it-IT" dirty="0" smtClean="0">
                <a:solidFill>
                  <a:srgbClr val="FF0000"/>
                </a:solidFill>
              </a:rPr>
              <a:t>nella sezione molto</a:t>
            </a:r>
            <a:r>
              <a:rPr lang="it-IT" dirty="0" smtClean="0"/>
              <a:t>), svolge attività didattica coerente con quanto deliberato dai Consigli di classe nei Pei, nei </a:t>
            </a:r>
            <a:r>
              <a:rPr lang="it-IT" dirty="0" err="1" smtClean="0"/>
              <a:t>Pdp</a:t>
            </a:r>
            <a:r>
              <a:rPr lang="it-IT" dirty="0" smtClean="0"/>
              <a:t>…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Il 55%  (molto)</a:t>
            </a:r>
            <a:r>
              <a:rPr lang="it-IT" dirty="0" smtClean="0"/>
              <a:t>attua  specifici protocolli di accoglienza e di accompagnamento relativi  ai bisogni di tutti gli studenti. </a:t>
            </a:r>
            <a:r>
              <a:rPr lang="it-IT" dirty="0" smtClean="0">
                <a:solidFill>
                  <a:srgbClr val="FF0000"/>
                </a:solidFill>
              </a:rPr>
              <a:t>Il 57 % (molto), </a:t>
            </a:r>
            <a:r>
              <a:rPr lang="it-IT" dirty="0" smtClean="0"/>
              <a:t>realizza interventi efficaci  per il riequilibrio formativo degli studenti</a:t>
            </a:r>
            <a:r>
              <a:rPr lang="it-IT" smtClean="0"/>
              <a:t>.  </a:t>
            </a:r>
          </a:p>
          <a:p>
            <a:r>
              <a:rPr lang="it-IT" smtClean="0"/>
              <a:t>Questa </a:t>
            </a:r>
            <a:r>
              <a:rPr lang="it-IT" dirty="0" smtClean="0"/>
              <a:t>scuola integra </a:t>
            </a:r>
            <a:r>
              <a:rPr lang="it-IT" dirty="0" smtClean="0">
                <a:solidFill>
                  <a:srgbClr val="FF0000"/>
                </a:solidFill>
              </a:rPr>
              <a:t>ottimamente (molto il 77 %) </a:t>
            </a:r>
            <a:r>
              <a:rPr lang="it-IT" dirty="0" smtClean="0"/>
              <a:t> gli alunni di origine straniera</a:t>
            </a:r>
            <a:r>
              <a:rPr lang="it-IT" smtClean="0"/>
              <a:t>.  </a:t>
            </a:r>
          </a:p>
          <a:p>
            <a:r>
              <a:rPr lang="it-IT" dirty="0" smtClean="0"/>
              <a:t>Collaborano </a:t>
            </a:r>
            <a:r>
              <a:rPr lang="it-IT" dirty="0" smtClean="0">
                <a:solidFill>
                  <a:srgbClr val="FF0000"/>
                </a:solidFill>
              </a:rPr>
              <a:t>molto</a:t>
            </a:r>
            <a:r>
              <a:rPr lang="it-IT" dirty="0" smtClean="0"/>
              <a:t> docenti e personale ATA  per il 39%, il dirigente scolastico promuove un ottimo  clima collaborativo  (</a:t>
            </a:r>
            <a:r>
              <a:rPr lang="it-IT" dirty="0" smtClean="0">
                <a:solidFill>
                  <a:srgbClr val="FF0000"/>
                </a:solidFill>
              </a:rPr>
              <a:t>62%) </a:t>
            </a:r>
            <a:r>
              <a:rPr lang="it-IT" dirty="0" smtClean="0"/>
              <a:t>e interviene ottimamente nella risoluzione dei problemi.  </a:t>
            </a:r>
          </a:p>
          <a:p>
            <a:r>
              <a:rPr lang="it-IT" dirty="0" smtClean="0"/>
              <a:t>Promuovono </a:t>
            </a:r>
            <a:r>
              <a:rPr lang="it-IT" dirty="0" smtClean="0">
                <a:solidFill>
                  <a:srgbClr val="FF0000"/>
                </a:solidFill>
              </a:rPr>
              <a:t>abbastanza (53%) </a:t>
            </a:r>
            <a:r>
              <a:rPr lang="it-IT" dirty="0" smtClean="0"/>
              <a:t>in prima persona, la partecipazione delle famiglie alle iniziative della scuola e promuovono </a:t>
            </a:r>
            <a:r>
              <a:rPr lang="it-IT" dirty="0" smtClean="0">
                <a:solidFill>
                  <a:srgbClr val="FF0000"/>
                </a:solidFill>
              </a:rPr>
              <a:t>molto</a:t>
            </a:r>
            <a:r>
              <a:rPr lang="it-IT" dirty="0" smtClean="0"/>
              <a:t> un clima positivo con gli studenti.  Il 66% dei docenti è molto motivato a lavorare in questa scuola.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150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57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9127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0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967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93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683</Words>
  <Application>Microsoft Office PowerPoint</Application>
  <PresentationFormat>Presentazione su schermo (4:3)</PresentationFormat>
  <Paragraphs>31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9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Bruno</dc:creator>
  <cp:lastModifiedBy>Utente Windows</cp:lastModifiedBy>
  <cp:revision>48</cp:revision>
  <dcterms:created xsi:type="dcterms:W3CDTF">2018-05-09T17:05:06Z</dcterms:created>
  <dcterms:modified xsi:type="dcterms:W3CDTF">2019-05-14T20:24:29Z</dcterms:modified>
</cp:coreProperties>
</file>