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5432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247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05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85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37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5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231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92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9170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6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18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00000">
              <a:srgbClr val="FEE7F2"/>
            </a:gs>
            <a:gs pos="92000">
              <a:srgbClr val="FAC77D"/>
            </a:gs>
            <a:gs pos="100000">
              <a:srgbClr val="FBA97D"/>
            </a:gs>
            <a:gs pos="96000">
              <a:srgbClr val="FBD49C"/>
            </a:gs>
            <a:gs pos="95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C316-6705-4721-B786-7EC434172445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DD055-A3D9-47EB-97AC-36383A944F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40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 comprensiv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1296144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1259632" y="1844824"/>
            <a:ext cx="633670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ISTITUTO COMPRENSIVO  MUSTI-DIMICCOLI</a:t>
            </a:r>
          </a:p>
          <a:p>
            <a:pPr algn="ctr"/>
            <a:r>
              <a:rPr lang="it-IT" b="1" dirty="0" smtClean="0"/>
              <a:t>VIA PALESTRO 84</a:t>
            </a:r>
          </a:p>
          <a:p>
            <a:pPr algn="ctr"/>
            <a:r>
              <a:rPr lang="it-IT" b="1" dirty="0" smtClean="0"/>
              <a:t>BARLETTA</a:t>
            </a:r>
          </a:p>
          <a:p>
            <a:pPr algn="ctr"/>
            <a:r>
              <a:rPr lang="it-IT" b="1" dirty="0" smtClean="0"/>
              <a:t>DIRIGENTE SCOLASTICO PROF.CARLUCCI ROSA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MONITORAGGIO A CURA DEI  DOCENTI </a:t>
            </a:r>
          </a:p>
          <a:p>
            <a:pPr algn="ctr"/>
            <a:r>
              <a:rPr lang="it-IT" b="1" dirty="0" smtClean="0"/>
              <a:t> BRUNO ANNA MARIA-RIZZITELLI COSIMO</a:t>
            </a:r>
          </a:p>
          <a:p>
            <a:pPr algn="ctr"/>
            <a:r>
              <a:rPr lang="it-IT" b="1" dirty="0" smtClean="0"/>
              <a:t>SARACINO LUCIA-BALESTRUCCI SABINA</a:t>
            </a:r>
          </a:p>
          <a:p>
            <a:pPr algn="ctr"/>
            <a:r>
              <a:rPr lang="it-IT" sz="1600" b="1" dirty="0" smtClean="0"/>
              <a:t>ANNO SCOLASTICO 2018-2019</a:t>
            </a:r>
          </a:p>
          <a:p>
            <a:pPr algn="ctr"/>
            <a:endParaRPr lang="it-IT" sz="16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87583" y="5229200"/>
            <a:ext cx="6336704" cy="923330"/>
          </a:xfrm>
          <a:prstGeom prst="rect">
            <a:avLst/>
          </a:prstGeom>
          <a:noFill/>
          <a:ln w="3492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MONITORAGGIO DEI QUESTIONARI RIVOLTI AI GENITORI PER L’ AUTOVALUTAZIONE D’ ISTITUTO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688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70490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1442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293123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52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768752" cy="4418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765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1124745"/>
            <a:ext cx="641985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592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21749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16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1124744"/>
            <a:ext cx="632460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278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6480720" cy="453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459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3"/>
            <a:ext cx="6371034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282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1196752"/>
            <a:ext cx="6181725" cy="4608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25275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24744"/>
            <a:ext cx="612068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20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15616" y="332656"/>
            <a:ext cx="648072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RELAZIONE DEL MONITORAGGIO 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218 RISPOSTE</a:t>
            </a:r>
          </a:p>
          <a:p>
            <a:pPr algn="ctr"/>
            <a:r>
              <a:rPr lang="it-IT" sz="2400" dirty="0" smtClean="0"/>
              <a:t>I genitori che hanno compilato il questionario si suddividono tra i 3 ordini di scuola secondo una percentuale relativa al  numero  degli alunni frequentanti. Affermano che sono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 efficaci le comunicazioni da parte della scuola e che sono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informati sulle attività didattiche. I laboratori sono usati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regolarmente per il 46%, </a:t>
            </a:r>
            <a:r>
              <a:rPr lang="it-IT" sz="2400" dirty="0" smtClean="0">
                <a:solidFill>
                  <a:srgbClr val="FF0000"/>
                </a:solidFill>
              </a:rPr>
              <a:t>poco</a:t>
            </a:r>
            <a:r>
              <a:rPr lang="it-IT" sz="2400" dirty="0" smtClean="0"/>
              <a:t> per il  36%. Il personale scolastico collabora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per garantire il buon funzionamento della scuola. La scuola sostiene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gli alunni nell’ acquisizione di un metodo di studio efficace, in classe le attrezzature tecnologiche  sono usate abbastanza per il 43%, poco per il 32%.  </a:t>
            </a:r>
          </a:p>
          <a:p>
            <a:pPr algn="ctr"/>
            <a:endParaRPr lang="it-IT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91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908720"/>
            <a:ext cx="6709171" cy="4482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973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1052737"/>
            <a:ext cx="6353175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394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428750"/>
            <a:ext cx="6257925" cy="4448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506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124744"/>
            <a:ext cx="6391275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2782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9"/>
            <a:ext cx="6231781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5097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052736"/>
            <a:ext cx="6286500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645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738317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631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1124744"/>
            <a:ext cx="6496050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7425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1124744"/>
            <a:ext cx="6534150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096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96752"/>
            <a:ext cx="662473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850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83568" y="404664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 smtClean="0"/>
              <a:t>Sono </a:t>
            </a:r>
            <a:r>
              <a:rPr lang="it-IT" sz="2200" dirty="0" smtClean="0">
                <a:solidFill>
                  <a:srgbClr val="FF0000"/>
                </a:solidFill>
              </a:rPr>
              <a:t>abbastanza-molto  </a:t>
            </a:r>
            <a:r>
              <a:rPr lang="it-IT" sz="2200" dirty="0" smtClean="0"/>
              <a:t>efficaci le metodologie e strategie utilizzate dai docenti per  l’ acquisizione delle competenze degli alunni e le attività e i progetti tengono conto dei bisogni degli alunni per il 65% delle risposte. Per circa il 50% delle risposte , la scuola coinvolge  </a:t>
            </a:r>
            <a:r>
              <a:rPr lang="it-IT" sz="2200" dirty="0" smtClean="0">
                <a:solidFill>
                  <a:srgbClr val="FF0000"/>
                </a:solidFill>
              </a:rPr>
              <a:t>abbastanza </a:t>
            </a:r>
            <a:r>
              <a:rPr lang="it-IT" sz="2200" dirty="0" smtClean="0"/>
              <a:t>i genitori nelle scelte del Piano dell’ Offerta Formativa, </a:t>
            </a:r>
            <a:r>
              <a:rPr lang="it-IT" sz="2200" dirty="0" smtClean="0">
                <a:solidFill>
                  <a:srgbClr val="FF0000"/>
                </a:solidFill>
              </a:rPr>
              <a:t>poco</a:t>
            </a:r>
            <a:r>
              <a:rPr lang="it-IT" sz="2200" dirty="0" smtClean="0"/>
              <a:t> per il 32%. Per quanto riguarda le dinamiche relazionali, gli alunni si trovano </a:t>
            </a:r>
            <a:r>
              <a:rPr lang="it-IT" sz="2200" dirty="0" smtClean="0">
                <a:solidFill>
                  <a:srgbClr val="FF0000"/>
                </a:solidFill>
              </a:rPr>
              <a:t>molto</a:t>
            </a:r>
            <a:r>
              <a:rPr lang="it-IT" sz="2200" dirty="0" smtClean="0"/>
              <a:t> bene con i compagni, i docenti sono </a:t>
            </a:r>
            <a:r>
              <a:rPr lang="it-IT" sz="2200" dirty="0" smtClean="0">
                <a:solidFill>
                  <a:srgbClr val="FF0000"/>
                </a:solidFill>
              </a:rPr>
              <a:t>molto</a:t>
            </a:r>
            <a:r>
              <a:rPr lang="it-IT" sz="2200" dirty="0" smtClean="0"/>
              <a:t> disponibili al dialogo con i genitori ed usano </a:t>
            </a:r>
            <a:r>
              <a:rPr lang="it-IT" sz="2200" dirty="0" smtClean="0">
                <a:solidFill>
                  <a:srgbClr val="FF0000"/>
                </a:solidFill>
              </a:rPr>
              <a:t>abbastanza </a:t>
            </a:r>
            <a:r>
              <a:rPr lang="it-IT" sz="2200" dirty="0" smtClean="0"/>
              <a:t>metodologie didattiche e strategie educative diversificate, promuovono relazioni positive all’ interno della classe ,  i compiti a casa sono assegnati </a:t>
            </a:r>
            <a:r>
              <a:rPr lang="it-IT" sz="2200" dirty="0" smtClean="0">
                <a:solidFill>
                  <a:srgbClr val="FF0000"/>
                </a:solidFill>
              </a:rPr>
              <a:t>abbastanza</a:t>
            </a:r>
            <a:r>
              <a:rPr lang="it-IT" sz="2200" dirty="0" smtClean="0"/>
              <a:t> in maniera equilibrata . I docenti promuovono (</a:t>
            </a:r>
            <a:r>
              <a:rPr lang="it-IT" sz="2200" dirty="0" smtClean="0">
                <a:solidFill>
                  <a:srgbClr val="FF0000"/>
                </a:solidFill>
              </a:rPr>
              <a:t>molto/abbastanza: 50 e 40%)</a:t>
            </a:r>
            <a:r>
              <a:rPr lang="it-IT" sz="2200" dirty="0" smtClean="0"/>
              <a:t> relazioni positive nella classe. E’ bassissima la percentuale delle risposte che afferma che ci sono alunni che si comportano in modo offensivo nei confronti dei compagni di classe e </a:t>
            </a:r>
            <a:r>
              <a:rPr lang="it-IT" sz="2400" dirty="0" smtClean="0"/>
              <a:t> verso i docenti.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2832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3568" y="404664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Il clima relazionale tra il personale della scuola è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positivo, e nella stessa misura  la scuola sostiene </a:t>
            </a:r>
            <a:r>
              <a:rPr lang="it-IT" sz="2400" dirty="0" smtClean="0">
                <a:solidFill>
                  <a:srgbClr val="FF0000"/>
                </a:solidFill>
              </a:rPr>
              <a:t>ottimamente</a:t>
            </a:r>
            <a:r>
              <a:rPr lang="it-IT" sz="2400" dirty="0" smtClean="0"/>
              <a:t> gli alunni nello sviluppo di capacità relazionali e promuove l’ assunzione  di atteggiamenti responsabili. La scuola prende </a:t>
            </a:r>
            <a:r>
              <a:rPr lang="it-IT" sz="2400" dirty="0" smtClean="0">
                <a:solidFill>
                  <a:srgbClr val="FF0000"/>
                </a:solidFill>
              </a:rPr>
              <a:t>abbastanza</a:t>
            </a:r>
            <a:r>
              <a:rPr lang="it-IT" sz="2400" dirty="0" smtClean="0"/>
              <a:t> in considerazione le problematiche evidenziate dai genitori e il Dirigente scolastico interviene abbastanza per il 54% delle risposte  nella risoluzione di problemi.  Consiglierebbero questa scuola ad altri genitori </a:t>
            </a:r>
            <a:r>
              <a:rPr lang="it-IT" sz="2400" dirty="0">
                <a:solidFill>
                  <a:srgbClr val="FF0000"/>
                </a:solidFill>
              </a:rPr>
              <a:t>abbastanza/molto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29020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4744"/>
            <a:ext cx="7200799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80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1"/>
            <a:ext cx="6912768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14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43025" y="332656"/>
            <a:ext cx="6325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AMBIENTE DI APPRENDIMENTO-CLIMA SCOLASTICO</a:t>
            </a:r>
            <a:endParaRPr lang="it-IT" sz="24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1395413"/>
            <a:ext cx="6843662" cy="4697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83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052736"/>
            <a:ext cx="662473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36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552728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5184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394</Words>
  <Application>Microsoft Office PowerPoint</Application>
  <PresentationFormat>Presentazione su schermo (4:3)</PresentationFormat>
  <Paragraphs>16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26</cp:revision>
  <dcterms:created xsi:type="dcterms:W3CDTF">2018-05-12T19:09:57Z</dcterms:created>
  <dcterms:modified xsi:type="dcterms:W3CDTF">2019-05-13T21:21:10Z</dcterms:modified>
</cp:coreProperties>
</file>