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86" r:id="rId4"/>
    <p:sldId id="287" r:id="rId5"/>
    <p:sldId id="285" r:id="rId6"/>
    <p:sldId id="288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605" autoAdjust="0"/>
  </p:normalViewPr>
  <p:slideViewPr>
    <p:cSldViewPr>
      <p:cViewPr>
        <p:scale>
          <a:sx n="79" d="100"/>
          <a:sy n="79" d="100"/>
        </p:scale>
        <p:origin x="-894" y="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43D2F-017E-4D7D-B8AB-159BF8B93F0F}" type="datetimeFigureOut">
              <a:rPr lang="it-IT" smtClean="0"/>
              <a:t>10/05/2019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302D-A98F-4996-A7BD-7C87469CA3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3554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43D2F-017E-4D7D-B8AB-159BF8B93F0F}" type="datetimeFigureOut">
              <a:rPr lang="it-IT" smtClean="0"/>
              <a:t>10/05/2019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302D-A98F-4996-A7BD-7C87469CA3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6872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43D2F-017E-4D7D-B8AB-159BF8B93F0F}" type="datetimeFigureOut">
              <a:rPr lang="it-IT" smtClean="0"/>
              <a:t>10/05/2019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302D-A98F-4996-A7BD-7C87469CA3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2020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43D2F-017E-4D7D-B8AB-159BF8B93F0F}" type="datetimeFigureOut">
              <a:rPr lang="it-IT" smtClean="0"/>
              <a:t>10/05/2019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302D-A98F-4996-A7BD-7C87469CA3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0511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43D2F-017E-4D7D-B8AB-159BF8B93F0F}" type="datetimeFigureOut">
              <a:rPr lang="it-IT" smtClean="0"/>
              <a:t>10/05/2019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302D-A98F-4996-A7BD-7C87469CA3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166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43D2F-017E-4D7D-B8AB-159BF8B93F0F}" type="datetimeFigureOut">
              <a:rPr lang="it-IT" smtClean="0"/>
              <a:t>10/05/2019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302D-A98F-4996-A7BD-7C87469CA3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9907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43D2F-017E-4D7D-B8AB-159BF8B93F0F}" type="datetimeFigureOut">
              <a:rPr lang="it-IT" smtClean="0"/>
              <a:t>10/05/2019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302D-A98F-4996-A7BD-7C87469CA3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1222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43D2F-017E-4D7D-B8AB-159BF8B93F0F}" type="datetimeFigureOut">
              <a:rPr lang="it-IT" smtClean="0"/>
              <a:t>10/05/2019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302D-A98F-4996-A7BD-7C87469CA3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5141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43D2F-017E-4D7D-B8AB-159BF8B93F0F}" type="datetimeFigureOut">
              <a:rPr lang="it-IT" smtClean="0"/>
              <a:t>10/05/2019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302D-A98F-4996-A7BD-7C87469CA3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8507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43D2F-017E-4D7D-B8AB-159BF8B93F0F}" type="datetimeFigureOut">
              <a:rPr lang="it-IT" smtClean="0"/>
              <a:t>10/05/2019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302D-A98F-4996-A7BD-7C87469CA3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5438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43D2F-017E-4D7D-B8AB-159BF8B93F0F}" type="datetimeFigureOut">
              <a:rPr lang="it-IT" smtClean="0"/>
              <a:t>10/05/2019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302D-A98F-4996-A7BD-7C87469CA3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3045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43D2F-017E-4D7D-B8AB-159BF8B93F0F}" type="datetimeFigureOut">
              <a:rPr lang="it-IT" smtClean="0"/>
              <a:t>10/05/2019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8302D-A98F-4996-A7BD-7C87469CA3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5323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 comprensiv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76672"/>
            <a:ext cx="1296144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1278090" y="1988840"/>
            <a:ext cx="633670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ISTITUTO COMPRENSIVO  MUSTI-DIMICCOLI</a:t>
            </a:r>
          </a:p>
          <a:p>
            <a:pPr algn="ctr"/>
            <a:r>
              <a:rPr lang="it-IT" b="1" dirty="0" smtClean="0"/>
              <a:t>VIA PALESTRO 84</a:t>
            </a:r>
          </a:p>
          <a:p>
            <a:pPr algn="ctr"/>
            <a:r>
              <a:rPr lang="it-IT" b="1" dirty="0" smtClean="0"/>
              <a:t>BARLETTA</a:t>
            </a:r>
          </a:p>
          <a:p>
            <a:pPr algn="ctr"/>
            <a:r>
              <a:rPr lang="it-IT" b="1" dirty="0" smtClean="0"/>
              <a:t>DIRIGENTE SCOLASTICO PROF.CARLUCCI ROSA</a:t>
            </a:r>
          </a:p>
          <a:p>
            <a:pPr algn="ctr"/>
            <a:r>
              <a:rPr lang="it-IT" sz="1600" b="1" dirty="0" smtClean="0"/>
              <a:t>MONITORAGGIO A CURA DEI  </a:t>
            </a:r>
            <a:r>
              <a:rPr lang="it-IT" sz="1600" b="1" smtClean="0"/>
              <a:t>DOCENTI </a:t>
            </a:r>
            <a:endParaRPr lang="it-IT" sz="1600" b="1" dirty="0" smtClean="0"/>
          </a:p>
          <a:p>
            <a:pPr algn="ctr"/>
            <a:r>
              <a:rPr lang="it-IT" sz="1600" b="1" dirty="0" smtClean="0"/>
              <a:t> BRUNO ANNA MARIA-RIZZITELLI COSIMO</a:t>
            </a:r>
          </a:p>
          <a:p>
            <a:pPr algn="ctr"/>
            <a:r>
              <a:rPr lang="it-IT" sz="1600" b="1" dirty="0" smtClean="0"/>
              <a:t>SARACINO LUCIA-BALESTRUCCI SABINA</a:t>
            </a:r>
          </a:p>
          <a:p>
            <a:pPr algn="ctr"/>
            <a:r>
              <a:rPr lang="it-IT" b="1" dirty="0" smtClean="0"/>
              <a:t>ANNO SCOLASTICO </a:t>
            </a:r>
            <a:r>
              <a:rPr lang="it-IT" b="1" dirty="0" smtClean="0"/>
              <a:t>2018-2019</a:t>
            </a:r>
            <a:endParaRPr lang="it-IT" b="1" dirty="0" smtClean="0"/>
          </a:p>
          <a:p>
            <a:pPr algn="ctr"/>
            <a:endParaRPr lang="it-IT" sz="16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307637" y="5157192"/>
            <a:ext cx="6336704" cy="923330"/>
          </a:xfrm>
          <a:prstGeom prst="rect">
            <a:avLst/>
          </a:prstGeom>
          <a:noFill/>
          <a:ln w="3492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MONITORAGGIO DEI QUESTIONARI RIVOLTI AGLI ALUNNI PER L’ AUTOVALUTAZIONE D’ ISTITUTO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590140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340768"/>
            <a:ext cx="6696744" cy="4536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24695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268761"/>
            <a:ext cx="6269881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08961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196752"/>
            <a:ext cx="6984776" cy="4896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02651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328738"/>
            <a:ext cx="6840760" cy="5124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15786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412776"/>
            <a:ext cx="6912767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48850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550" y="1409700"/>
            <a:ext cx="6438900" cy="4827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53262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533524"/>
            <a:ext cx="6624736" cy="4487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13788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213" y="1412776"/>
            <a:ext cx="6505575" cy="439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49635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340769"/>
            <a:ext cx="6264696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60744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340768"/>
            <a:ext cx="6408712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0456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67544" y="404664"/>
            <a:ext cx="835292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RELAZIONE DEL MONITORAGGIO  ALUNNI</a:t>
            </a:r>
          </a:p>
          <a:p>
            <a:pPr algn="ctr"/>
            <a:r>
              <a:rPr lang="it-IT" b="1" dirty="0" smtClean="0">
                <a:solidFill>
                  <a:srgbClr val="FF0000"/>
                </a:solidFill>
              </a:rPr>
              <a:t>MONITORAGGIO SU </a:t>
            </a:r>
            <a:r>
              <a:rPr lang="it-IT" b="1" dirty="0" smtClean="0">
                <a:solidFill>
                  <a:srgbClr val="FF0000"/>
                </a:solidFill>
              </a:rPr>
              <a:t>474 </a:t>
            </a:r>
            <a:r>
              <a:rPr lang="it-IT" b="1" dirty="0" smtClean="0">
                <a:solidFill>
                  <a:srgbClr val="FF0000"/>
                </a:solidFill>
              </a:rPr>
              <a:t>RISPOSTE </a:t>
            </a:r>
          </a:p>
          <a:p>
            <a:pPr algn="ctr"/>
            <a:endParaRPr lang="it-IT" b="1" dirty="0" smtClean="0">
              <a:solidFill>
                <a:srgbClr val="FF0000"/>
              </a:solidFill>
            </a:endParaRPr>
          </a:p>
          <a:p>
            <a:pPr algn="ctr"/>
            <a:r>
              <a:rPr lang="it-IT" sz="2800" dirty="0" smtClean="0"/>
              <a:t>E’ stato sottoposto il questionario per l’ autovalutazione d’ istituto a </a:t>
            </a:r>
            <a:r>
              <a:rPr lang="it-IT" sz="2800" dirty="0" smtClean="0">
                <a:solidFill>
                  <a:srgbClr val="FF0000"/>
                </a:solidFill>
              </a:rPr>
              <a:t>259</a:t>
            </a:r>
            <a:r>
              <a:rPr lang="it-IT" sz="2800" dirty="0" smtClean="0"/>
              <a:t> </a:t>
            </a:r>
            <a:r>
              <a:rPr lang="it-IT" sz="2800" dirty="0" smtClean="0"/>
              <a:t>alunni della scuola primaria, classi quarte e quinte e </a:t>
            </a:r>
            <a:r>
              <a:rPr lang="it-IT" sz="2800" dirty="0" smtClean="0"/>
              <a:t> </a:t>
            </a:r>
            <a:r>
              <a:rPr lang="it-IT" sz="2800" dirty="0" smtClean="0">
                <a:solidFill>
                  <a:srgbClr val="FF0000"/>
                </a:solidFill>
              </a:rPr>
              <a:t>270 </a:t>
            </a:r>
            <a:r>
              <a:rPr lang="it-IT" sz="2800" dirty="0" smtClean="0"/>
              <a:t>alunni della scuola secondaria di 1 grado, classi prime , seconde e terze, per un totale di  </a:t>
            </a:r>
            <a:r>
              <a:rPr lang="it-IT" sz="2800" dirty="0" smtClean="0">
                <a:solidFill>
                  <a:srgbClr val="FF0000"/>
                </a:solidFill>
              </a:rPr>
              <a:t>474.</a:t>
            </a:r>
            <a:r>
              <a:rPr lang="it-IT" sz="2800" dirty="0" smtClean="0"/>
              <a:t>  </a:t>
            </a:r>
            <a:r>
              <a:rPr lang="it-IT" sz="2800" dirty="0" smtClean="0"/>
              <a:t>Risultano </a:t>
            </a:r>
            <a:r>
              <a:rPr lang="it-IT" sz="2800" dirty="0" smtClean="0">
                <a:solidFill>
                  <a:srgbClr val="FF0000"/>
                </a:solidFill>
              </a:rPr>
              <a:t>molto/abbastanza </a:t>
            </a:r>
            <a:r>
              <a:rPr lang="it-IT" sz="2800" dirty="0" smtClean="0"/>
              <a:t> efficaci le comunicazioni da parte della scuola. Sono </a:t>
            </a:r>
            <a:r>
              <a:rPr lang="it-IT" sz="2800" dirty="0" smtClean="0"/>
              <a:t>abbastanza-molto  </a:t>
            </a:r>
            <a:r>
              <a:rPr lang="it-IT" sz="2800" dirty="0" smtClean="0"/>
              <a:t>informati </a:t>
            </a:r>
            <a:r>
              <a:rPr lang="it-IT" sz="2800" dirty="0" smtClean="0"/>
              <a:t> (48%-30%)sulle </a:t>
            </a:r>
            <a:r>
              <a:rPr lang="it-IT" sz="2800" dirty="0" smtClean="0"/>
              <a:t>attività didattiche  e sul  Piano dell’ O.F .  I laboratori sono usati </a:t>
            </a:r>
            <a:r>
              <a:rPr lang="it-IT" sz="2800" dirty="0" smtClean="0"/>
              <a:t>abbastanza  </a:t>
            </a:r>
            <a:r>
              <a:rPr lang="it-IT" sz="2800" dirty="0" smtClean="0"/>
              <a:t>regolarmente ( </a:t>
            </a:r>
            <a:r>
              <a:rPr lang="it-IT" sz="2800" dirty="0" smtClean="0"/>
              <a:t>37%), molto per  </a:t>
            </a:r>
            <a:r>
              <a:rPr lang="it-IT" sz="2800" dirty="0" smtClean="0"/>
              <a:t>il </a:t>
            </a:r>
            <a:r>
              <a:rPr lang="it-IT" sz="2800" dirty="0" smtClean="0"/>
              <a:t>29%.  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6107195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412776"/>
            <a:ext cx="6528197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18050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196753"/>
            <a:ext cx="6624736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26149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268760"/>
            <a:ext cx="6912767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14093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340768"/>
            <a:ext cx="6643067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84225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150" y="1662113"/>
            <a:ext cx="5981700" cy="3999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10526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628774"/>
            <a:ext cx="6480720" cy="4248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71648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484784"/>
            <a:ext cx="6408712" cy="4392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60429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268760"/>
            <a:ext cx="6984775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4637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340768"/>
            <a:ext cx="6552728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35188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3513" y="1196753"/>
            <a:ext cx="6522863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9926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11560" y="332656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827584" y="517322"/>
            <a:ext cx="784887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/>
              <a:t>Il personale scolastico collabora </a:t>
            </a:r>
            <a:r>
              <a:rPr lang="it-IT" sz="2800" dirty="0">
                <a:solidFill>
                  <a:srgbClr val="FF0000"/>
                </a:solidFill>
              </a:rPr>
              <a:t>molto/abbastanza</a:t>
            </a:r>
            <a:r>
              <a:rPr lang="it-IT" sz="2800" dirty="0"/>
              <a:t> per il buon funzionamento della </a:t>
            </a:r>
            <a:r>
              <a:rPr lang="it-IT" sz="2800" dirty="0" smtClean="0"/>
              <a:t>scuola.   </a:t>
            </a:r>
            <a:r>
              <a:rPr lang="it-IT" sz="2800" dirty="0"/>
              <a:t>Si sentono </a:t>
            </a:r>
            <a:r>
              <a:rPr lang="it-IT" sz="2800" dirty="0" smtClean="0">
                <a:solidFill>
                  <a:srgbClr val="FF0000"/>
                </a:solidFill>
              </a:rPr>
              <a:t>molto/abbastanza </a:t>
            </a:r>
            <a:r>
              <a:rPr lang="it-IT" sz="2800" dirty="0" smtClean="0"/>
              <a:t> </a:t>
            </a:r>
            <a:r>
              <a:rPr lang="it-IT" sz="2800" dirty="0"/>
              <a:t>sostenuti nell’ acquisizione di un metodo di studio </a:t>
            </a:r>
            <a:r>
              <a:rPr lang="it-IT" sz="2800" dirty="0" smtClean="0"/>
              <a:t>efficace. </a:t>
            </a:r>
            <a:r>
              <a:rPr lang="it-IT" sz="2800" dirty="0"/>
              <a:t>Le attrezzature tecnologiche sono </a:t>
            </a:r>
            <a:r>
              <a:rPr lang="it-IT" sz="2800" dirty="0" smtClean="0"/>
              <a:t>abbastanza  </a:t>
            </a:r>
            <a:r>
              <a:rPr lang="it-IT" sz="2800" dirty="0"/>
              <a:t>utilizzate </a:t>
            </a:r>
            <a:r>
              <a:rPr lang="it-IT" sz="2800" dirty="0" smtClean="0"/>
              <a:t> (32%),  molto il 31%, </a:t>
            </a:r>
            <a:r>
              <a:rPr lang="it-IT" sz="2800" dirty="0" smtClean="0">
                <a:solidFill>
                  <a:srgbClr val="FF0000"/>
                </a:solidFill>
              </a:rPr>
              <a:t>poco </a:t>
            </a:r>
            <a:r>
              <a:rPr lang="it-IT" sz="2800" dirty="0" smtClean="0"/>
              <a:t> il 26%. </a:t>
            </a:r>
            <a:r>
              <a:rPr lang="it-IT" sz="2800" dirty="0"/>
              <a:t>Le strategie e metodologie utilizzate dai docenti </a:t>
            </a:r>
            <a:r>
              <a:rPr lang="it-IT" sz="2800" dirty="0" smtClean="0"/>
              <a:t>risultano   </a:t>
            </a:r>
            <a:r>
              <a:rPr lang="it-IT" sz="2800" dirty="0" smtClean="0"/>
              <a:t>molto/ </a:t>
            </a:r>
            <a:r>
              <a:rPr lang="it-IT" sz="2800" dirty="0"/>
              <a:t>abbastanza efficaci per </a:t>
            </a:r>
            <a:r>
              <a:rPr lang="it-IT" sz="2800" dirty="0" smtClean="0"/>
              <a:t>la quasi totalità delle risposte e le </a:t>
            </a:r>
            <a:r>
              <a:rPr lang="it-IT" sz="2800" dirty="0"/>
              <a:t>attività e i progetti tengono conto dei bisogni  degli </a:t>
            </a:r>
            <a:r>
              <a:rPr lang="it-IT" sz="2800" dirty="0" smtClean="0"/>
              <a:t>alunni.  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869178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412776"/>
            <a:ext cx="6696743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95338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484784"/>
            <a:ext cx="6264696" cy="4248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21630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412776"/>
            <a:ext cx="6912768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69967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196753"/>
            <a:ext cx="6912768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4972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539552" y="404664"/>
            <a:ext cx="784887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/>
              <a:t>Nelle scelte del piano dell’ O.F. , il </a:t>
            </a:r>
            <a:r>
              <a:rPr lang="it-IT" sz="2800" dirty="0" smtClean="0"/>
              <a:t>47% </a:t>
            </a:r>
            <a:r>
              <a:rPr lang="it-IT" sz="2800" dirty="0"/>
              <a:t>si sente </a:t>
            </a:r>
            <a:r>
              <a:rPr lang="it-IT" sz="2800" dirty="0" smtClean="0"/>
              <a:t>abbastanza</a:t>
            </a:r>
            <a:r>
              <a:rPr lang="it-IT" sz="2800" dirty="0" smtClean="0">
                <a:solidFill>
                  <a:srgbClr val="FF0000"/>
                </a:solidFill>
              </a:rPr>
              <a:t> </a:t>
            </a:r>
            <a:r>
              <a:rPr lang="it-IT" sz="2800" dirty="0"/>
              <a:t>coinvolto. Si trova molto bene con i compagni il </a:t>
            </a:r>
            <a:r>
              <a:rPr lang="it-IT" sz="2800" dirty="0" smtClean="0"/>
              <a:t>62%, </a:t>
            </a:r>
            <a:r>
              <a:rPr lang="it-IT" sz="2800" dirty="0" smtClean="0"/>
              <a:t>la quasi totalità  </a:t>
            </a:r>
            <a:r>
              <a:rPr lang="it-IT" sz="2800" dirty="0"/>
              <a:t>afferma che gli insegnanti sono </a:t>
            </a:r>
            <a:r>
              <a:rPr lang="it-IT" sz="2800" dirty="0" smtClean="0"/>
              <a:t>molto disponibili </a:t>
            </a:r>
            <a:r>
              <a:rPr lang="it-IT" sz="2800" dirty="0"/>
              <a:t>al </a:t>
            </a:r>
            <a:r>
              <a:rPr lang="it-IT" sz="2800" dirty="0" smtClean="0"/>
              <a:t>dialogo.</a:t>
            </a:r>
          </a:p>
          <a:p>
            <a:pPr algn="ctr"/>
            <a:r>
              <a:rPr lang="it-IT" sz="2800" dirty="0" smtClean="0"/>
              <a:t> </a:t>
            </a:r>
            <a:r>
              <a:rPr lang="it-IT" sz="2800" dirty="0"/>
              <a:t>I docenti utilizzano </a:t>
            </a:r>
            <a:r>
              <a:rPr lang="it-IT" sz="2800" dirty="0" smtClean="0"/>
              <a:t>abbastanza (43%) </a:t>
            </a:r>
            <a:r>
              <a:rPr lang="it-IT" sz="2800" dirty="0"/>
              <a:t>metodologie didattiche e strategie educative diversificate </a:t>
            </a:r>
            <a:r>
              <a:rPr lang="it-IT" sz="2800" dirty="0" smtClean="0"/>
              <a:t>. </a:t>
            </a:r>
            <a:r>
              <a:rPr lang="it-IT" sz="2800" dirty="0"/>
              <a:t>I compiti a casa sono assegnati </a:t>
            </a:r>
            <a:r>
              <a:rPr lang="it-IT" sz="2800" dirty="0" smtClean="0"/>
              <a:t>abbastanza </a:t>
            </a:r>
            <a:r>
              <a:rPr lang="it-IT" sz="2800" dirty="0" smtClean="0">
                <a:solidFill>
                  <a:srgbClr val="FF0000"/>
                </a:solidFill>
              </a:rPr>
              <a:t> </a:t>
            </a:r>
            <a:r>
              <a:rPr lang="it-IT" sz="2800" dirty="0"/>
              <a:t>in maniera equilibrata per </a:t>
            </a:r>
            <a:r>
              <a:rPr lang="it-IT" sz="2800" dirty="0" smtClean="0"/>
              <a:t>il 43%.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76175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611560" y="332656"/>
            <a:ext cx="806489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Le relazioni positive sono </a:t>
            </a:r>
            <a:r>
              <a:rPr lang="it-IT" sz="2800" dirty="0" smtClean="0">
                <a:solidFill>
                  <a:srgbClr val="FF0000"/>
                </a:solidFill>
              </a:rPr>
              <a:t>molto</a:t>
            </a:r>
            <a:r>
              <a:rPr lang="it-IT" sz="2800" dirty="0" smtClean="0"/>
              <a:t>  promosse dai docenti.   Le relazioni in classe sono </a:t>
            </a:r>
            <a:r>
              <a:rPr lang="it-IT" sz="2800" dirty="0" smtClean="0">
                <a:solidFill>
                  <a:srgbClr val="FF0000"/>
                </a:solidFill>
              </a:rPr>
              <a:t>abbastanza/molto </a:t>
            </a:r>
            <a:r>
              <a:rPr lang="it-IT" sz="2800" dirty="0" smtClean="0"/>
              <a:t>positive per la quasi totalità delle risposte. </a:t>
            </a:r>
            <a:r>
              <a:rPr lang="it-IT" sz="2800" dirty="0" smtClean="0"/>
              <a:t>Il 27% risponde che vi sono in classe  </a:t>
            </a:r>
            <a:r>
              <a:rPr lang="it-IT" sz="2800" dirty="0" smtClean="0"/>
              <a:t>alunni che si comportano in modo offensivo nei confronti dei compagni di classe.  Circa il </a:t>
            </a:r>
            <a:r>
              <a:rPr lang="it-IT" sz="2800" dirty="0" smtClean="0"/>
              <a:t>20%  risponde </a:t>
            </a:r>
            <a:r>
              <a:rPr lang="it-IT" sz="2800" dirty="0" smtClean="0"/>
              <a:t>che ci sono alunni che si comportano in modo offensivo nei confronti dei docenti. Il clima relazione tra il personale della scuola è positivo per la quasi totalità delle risposte. 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315155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67544" y="404664"/>
            <a:ext cx="806489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Si sentono </a:t>
            </a:r>
            <a:r>
              <a:rPr lang="it-IT" sz="2800" dirty="0" smtClean="0">
                <a:solidFill>
                  <a:srgbClr val="FF0000"/>
                </a:solidFill>
              </a:rPr>
              <a:t>molto  </a:t>
            </a:r>
            <a:r>
              <a:rPr lang="it-IT" sz="2800" dirty="0"/>
              <a:t>sostenuti nello sviluppo delle capacità relazionali </a:t>
            </a:r>
            <a:r>
              <a:rPr lang="it-IT" sz="2800" dirty="0" smtClean="0"/>
              <a:t>. </a:t>
            </a:r>
            <a:r>
              <a:rPr lang="it-IT" sz="2800" dirty="0"/>
              <a:t>Gli insegnanti prendono </a:t>
            </a:r>
            <a:r>
              <a:rPr lang="it-IT" sz="2800" dirty="0" smtClean="0">
                <a:solidFill>
                  <a:srgbClr val="FF0000"/>
                </a:solidFill>
              </a:rPr>
              <a:t>molto </a:t>
            </a:r>
            <a:r>
              <a:rPr lang="it-IT" sz="2800" dirty="0" smtClean="0"/>
              <a:t> </a:t>
            </a:r>
            <a:r>
              <a:rPr lang="it-IT" sz="2800" dirty="0"/>
              <a:t>in considerazione le problematiche degli </a:t>
            </a:r>
            <a:r>
              <a:rPr lang="it-IT" sz="2800" dirty="0" smtClean="0"/>
              <a:t>alunni, </a:t>
            </a:r>
            <a:r>
              <a:rPr lang="it-IT" sz="2800" dirty="0"/>
              <a:t>motivano </a:t>
            </a:r>
            <a:r>
              <a:rPr lang="it-IT" sz="2800" dirty="0">
                <a:solidFill>
                  <a:srgbClr val="FF0000"/>
                </a:solidFill>
              </a:rPr>
              <a:t>molto</a:t>
            </a:r>
            <a:r>
              <a:rPr lang="it-IT" sz="2800" dirty="0"/>
              <a:t> la valutazione spiegandone i motivi,  spiegano la finalità delle lezioni e il dirigente scolastico interviene </a:t>
            </a:r>
            <a:r>
              <a:rPr lang="it-IT" sz="2800" dirty="0" smtClean="0">
                <a:solidFill>
                  <a:srgbClr val="FF0000"/>
                </a:solidFill>
              </a:rPr>
              <a:t>abbastanza/molto  </a:t>
            </a:r>
            <a:r>
              <a:rPr lang="it-IT" sz="2800" dirty="0"/>
              <a:t>per la risoluzione di problemi. </a:t>
            </a:r>
            <a:r>
              <a:rPr lang="it-IT" sz="2800" dirty="0" smtClean="0"/>
              <a:t>Il </a:t>
            </a:r>
            <a:r>
              <a:rPr lang="it-IT" sz="2800" dirty="0" smtClean="0">
                <a:solidFill>
                  <a:srgbClr val="FF0000"/>
                </a:solidFill>
              </a:rPr>
              <a:t>50</a:t>
            </a:r>
            <a:r>
              <a:rPr lang="it-IT" sz="2800" dirty="0">
                <a:solidFill>
                  <a:srgbClr val="FF0000"/>
                </a:solidFill>
              </a:rPr>
              <a:t>% </a:t>
            </a:r>
            <a:r>
              <a:rPr lang="it-IT" sz="2800" dirty="0"/>
              <a:t>degli alunni consiglierebbe questa scuola ad un amico.</a:t>
            </a:r>
          </a:p>
        </p:txBody>
      </p:sp>
    </p:spTree>
    <p:extLst>
      <p:ext uri="{BB962C8B-B14F-4D97-AF65-F5344CB8AC3E}">
        <p14:creationId xmlns:p14="http://schemas.microsoft.com/office/powerpoint/2010/main" val="3797854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802" y="1124744"/>
            <a:ext cx="6600775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6507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813" y="1412777"/>
            <a:ext cx="6810375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2128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340768"/>
            <a:ext cx="6696744" cy="4680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93981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1632</TotalTime>
  <Words>421</Words>
  <Application>Microsoft Office PowerPoint</Application>
  <PresentationFormat>Presentazione su schermo (4:3)</PresentationFormat>
  <Paragraphs>18</Paragraphs>
  <Slides>33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33</vt:i4>
      </vt:variant>
    </vt:vector>
  </HeadingPairs>
  <TitlesOfParts>
    <vt:vector size="34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Bruno</dc:creator>
  <cp:lastModifiedBy>Bruno</cp:lastModifiedBy>
  <cp:revision>61</cp:revision>
  <dcterms:created xsi:type="dcterms:W3CDTF">2018-05-09T17:49:15Z</dcterms:created>
  <dcterms:modified xsi:type="dcterms:W3CDTF">2019-05-10T18:30:07Z</dcterms:modified>
</cp:coreProperties>
</file>